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9144000"/>
  <p:notesSz cx="6858000" cy="9144000"/>
  <p:embeddedFontLst>
    <p:embeddedFont>
      <p:font typeface="Merriweather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72" roundtripDataSignature="AMtx7mg6t00YNlf3ooKEU/+y3c8gx1lN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erriweatherSans-boldItalic.fntdata"/><Relationship Id="rId70" Type="http://schemas.openxmlformats.org/officeDocument/2006/relationships/font" Target="fonts/MerriweatherSans-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MerriweatherSans-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erriweatherSans-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2" name="Google Shape;92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1F1F1"/>
        </a:solidFill>
      </p:bgPr>
    </p:bg>
    <p:spTree>
      <p:nvGrpSpPr>
        <p:cNvPr id="9" name="Shape 9"/>
        <p:cNvGrpSpPr/>
        <p:nvPr/>
      </p:nvGrpSpPr>
      <p:grpSpPr>
        <a:xfrm>
          <a:off x="0" y="0"/>
          <a:ext cx="0" cy="0"/>
          <a:chOff x="0" y="0"/>
          <a:chExt cx="0" cy="0"/>
        </a:xfrm>
      </p:grpSpPr>
      <p:sp>
        <p:nvSpPr>
          <p:cNvPr id="10" name="Google Shape;10;p65"/>
          <p:cNvSpPr txBox="1"/>
          <p:nvPr>
            <p:ph idx="12" type="sldNum"/>
          </p:nvPr>
        </p:nvSpPr>
        <p:spPr>
          <a:xfrm>
            <a:off x="6312017" y="5503577"/>
            <a:ext cx="241190" cy="246449"/>
          </a:xfrm>
          <a:prstGeom prst="rect">
            <a:avLst/>
          </a:prstGeom>
          <a:noFill/>
          <a:ln>
            <a:noFill/>
          </a:ln>
        </p:spPr>
        <p:txBody>
          <a:bodyPr anchorCtr="0" anchor="ctr" bIns="34300" lIns="34300" spcFirstLastPara="1" rIns="34300" wrap="square" tIns="34300">
            <a:spAutoFit/>
          </a:bodyPr>
          <a:lstStyle>
            <a:lvl1pPr indent="0" lvl="0"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1pPr>
            <a:lvl2pPr indent="0" lvl="1"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2pPr>
            <a:lvl3pPr indent="0" lvl="2"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3pPr>
            <a:lvl4pPr indent="0" lvl="3"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4pPr>
            <a:lvl5pPr indent="0" lvl="4"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5pPr>
            <a:lvl6pPr indent="0" lvl="5"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6pPr>
            <a:lvl7pPr indent="0" lvl="6"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7pPr>
            <a:lvl8pPr indent="0" lvl="7"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8pPr>
            <a:lvl9pPr indent="0" lvl="8"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66"/>
          <p:cNvSpPr txBox="1"/>
          <p:nvPr>
            <p:ph type="title"/>
          </p:nvPr>
        </p:nvSpPr>
        <p:spPr>
          <a:xfrm>
            <a:off x="311698" y="1302273"/>
            <a:ext cx="8520604" cy="572712"/>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66"/>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474747"/>
              </a:buClr>
              <a:buSzPts val="1800"/>
              <a:buChar char="●"/>
              <a:defRPr/>
            </a:lvl1pPr>
            <a:lvl2pPr indent="-342900" lvl="1" marL="914400" algn="l">
              <a:lnSpc>
                <a:spcPct val="115000"/>
              </a:lnSpc>
              <a:spcBef>
                <a:spcPts val="0"/>
              </a:spcBef>
              <a:spcAft>
                <a:spcPts val="0"/>
              </a:spcAft>
              <a:buClr>
                <a:srgbClr val="474747"/>
              </a:buClr>
              <a:buSzPts val="1800"/>
              <a:buChar char="○"/>
              <a:defRPr/>
            </a:lvl2pPr>
            <a:lvl3pPr indent="-342900" lvl="2" marL="1371600" algn="l">
              <a:lnSpc>
                <a:spcPct val="115000"/>
              </a:lnSpc>
              <a:spcBef>
                <a:spcPts val="0"/>
              </a:spcBef>
              <a:spcAft>
                <a:spcPts val="0"/>
              </a:spcAft>
              <a:buClr>
                <a:srgbClr val="474747"/>
              </a:buClr>
              <a:buSzPts val="1800"/>
              <a:buChar char="■"/>
              <a:defRPr/>
            </a:lvl3pPr>
            <a:lvl4pPr indent="-342900" lvl="3" marL="1828800" algn="l">
              <a:lnSpc>
                <a:spcPct val="115000"/>
              </a:lnSpc>
              <a:spcBef>
                <a:spcPts val="0"/>
              </a:spcBef>
              <a:spcAft>
                <a:spcPts val="0"/>
              </a:spcAft>
              <a:buClr>
                <a:srgbClr val="474747"/>
              </a:buClr>
              <a:buSzPts val="1800"/>
              <a:buChar char="●"/>
              <a:defRPr/>
            </a:lvl4pPr>
            <a:lvl5pPr indent="-342900" lvl="4" marL="2286000" algn="l">
              <a:lnSpc>
                <a:spcPct val="115000"/>
              </a:lnSpc>
              <a:spcBef>
                <a:spcPts val="0"/>
              </a:spcBef>
              <a:spcAft>
                <a:spcPts val="0"/>
              </a:spcAft>
              <a:buClr>
                <a:srgbClr val="474747"/>
              </a:buClr>
              <a:buSzPts val="1800"/>
              <a:buChar char="○"/>
              <a:defRPr/>
            </a:lvl5pPr>
            <a:lvl6pPr indent="-342900" lvl="5" marL="2743200" algn="l">
              <a:lnSpc>
                <a:spcPct val="115000"/>
              </a:lnSpc>
              <a:spcBef>
                <a:spcPts val="0"/>
              </a:spcBef>
              <a:spcAft>
                <a:spcPts val="0"/>
              </a:spcAft>
              <a:buClr>
                <a:srgbClr val="474747"/>
              </a:buClr>
              <a:buSzPts val="1800"/>
              <a:buChar char="●"/>
              <a:defRPr/>
            </a:lvl6pPr>
            <a:lvl7pPr indent="-342900" lvl="6" marL="3200400" algn="l">
              <a:lnSpc>
                <a:spcPct val="115000"/>
              </a:lnSpc>
              <a:spcBef>
                <a:spcPts val="0"/>
              </a:spcBef>
              <a:spcAft>
                <a:spcPts val="0"/>
              </a:spcAft>
              <a:buClr>
                <a:srgbClr val="474747"/>
              </a:buClr>
              <a:buSzPts val="1800"/>
              <a:buChar char="●"/>
              <a:defRPr/>
            </a:lvl7pPr>
            <a:lvl8pPr indent="-342900" lvl="7" marL="3657600" algn="l">
              <a:lnSpc>
                <a:spcPct val="115000"/>
              </a:lnSpc>
              <a:spcBef>
                <a:spcPts val="0"/>
              </a:spcBef>
              <a:spcAft>
                <a:spcPts val="0"/>
              </a:spcAft>
              <a:buClr>
                <a:srgbClr val="474747"/>
              </a:buClr>
              <a:buSzPts val="1800"/>
              <a:buChar char="●"/>
              <a:defRPr/>
            </a:lvl8pPr>
            <a:lvl9pPr indent="-342900" lvl="8" marL="4114800" algn="l">
              <a:lnSpc>
                <a:spcPct val="115000"/>
              </a:lnSpc>
              <a:spcBef>
                <a:spcPts val="0"/>
              </a:spcBef>
              <a:spcAft>
                <a:spcPts val="0"/>
              </a:spcAft>
              <a:buClr>
                <a:srgbClr val="474747"/>
              </a:buClr>
              <a:buSzPts val="1800"/>
              <a:buChar char="●"/>
              <a:defRPr/>
            </a:lvl9pPr>
          </a:lstStyle>
          <a:p/>
        </p:txBody>
      </p:sp>
      <p:sp>
        <p:nvSpPr>
          <p:cNvPr id="14" name="Google Shape;14;p66"/>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474747"/>
              </a:buClr>
              <a:buSzPts val="1200"/>
              <a:buFont typeface="Arial"/>
              <a:buNone/>
              <a:defRPr/>
            </a:lvl1pPr>
            <a:lvl2pPr indent="0" lvl="1" marL="0" algn="r">
              <a:lnSpc>
                <a:spcPct val="100000"/>
              </a:lnSpc>
              <a:spcBef>
                <a:spcPts val="0"/>
              </a:spcBef>
              <a:spcAft>
                <a:spcPts val="0"/>
              </a:spcAft>
              <a:buClr>
                <a:srgbClr val="474747"/>
              </a:buClr>
              <a:buSzPts val="1200"/>
              <a:buFont typeface="Arial"/>
              <a:buNone/>
              <a:defRPr/>
            </a:lvl2pPr>
            <a:lvl3pPr indent="0" lvl="2" marL="0" algn="r">
              <a:lnSpc>
                <a:spcPct val="100000"/>
              </a:lnSpc>
              <a:spcBef>
                <a:spcPts val="0"/>
              </a:spcBef>
              <a:spcAft>
                <a:spcPts val="0"/>
              </a:spcAft>
              <a:buClr>
                <a:srgbClr val="474747"/>
              </a:buClr>
              <a:buSzPts val="1200"/>
              <a:buFont typeface="Arial"/>
              <a:buNone/>
              <a:defRPr/>
            </a:lvl3pPr>
            <a:lvl4pPr indent="0" lvl="3" marL="0" algn="r">
              <a:lnSpc>
                <a:spcPct val="100000"/>
              </a:lnSpc>
              <a:spcBef>
                <a:spcPts val="0"/>
              </a:spcBef>
              <a:spcAft>
                <a:spcPts val="0"/>
              </a:spcAft>
              <a:buClr>
                <a:srgbClr val="474747"/>
              </a:buClr>
              <a:buSzPts val="1200"/>
              <a:buFont typeface="Arial"/>
              <a:buNone/>
              <a:defRPr/>
            </a:lvl4pPr>
            <a:lvl5pPr indent="0" lvl="4" marL="0" algn="r">
              <a:lnSpc>
                <a:spcPct val="100000"/>
              </a:lnSpc>
              <a:spcBef>
                <a:spcPts val="0"/>
              </a:spcBef>
              <a:spcAft>
                <a:spcPts val="0"/>
              </a:spcAft>
              <a:buClr>
                <a:srgbClr val="474747"/>
              </a:buClr>
              <a:buSzPts val="1200"/>
              <a:buFont typeface="Arial"/>
              <a:buNone/>
              <a:defRPr/>
            </a:lvl5pPr>
            <a:lvl6pPr indent="0" lvl="5" marL="0" algn="r">
              <a:lnSpc>
                <a:spcPct val="100000"/>
              </a:lnSpc>
              <a:spcBef>
                <a:spcPts val="0"/>
              </a:spcBef>
              <a:spcAft>
                <a:spcPts val="0"/>
              </a:spcAft>
              <a:buClr>
                <a:srgbClr val="474747"/>
              </a:buClr>
              <a:buSzPts val="1200"/>
              <a:buFont typeface="Arial"/>
              <a:buNone/>
              <a:defRPr/>
            </a:lvl6pPr>
            <a:lvl7pPr indent="0" lvl="6" marL="0" algn="r">
              <a:lnSpc>
                <a:spcPct val="100000"/>
              </a:lnSpc>
              <a:spcBef>
                <a:spcPts val="0"/>
              </a:spcBef>
              <a:spcAft>
                <a:spcPts val="0"/>
              </a:spcAft>
              <a:buClr>
                <a:srgbClr val="474747"/>
              </a:buClr>
              <a:buSzPts val="1200"/>
              <a:buFont typeface="Arial"/>
              <a:buNone/>
              <a:defRPr/>
            </a:lvl7pPr>
            <a:lvl8pPr indent="0" lvl="7" marL="0" algn="r">
              <a:lnSpc>
                <a:spcPct val="100000"/>
              </a:lnSpc>
              <a:spcBef>
                <a:spcPts val="0"/>
              </a:spcBef>
              <a:spcAft>
                <a:spcPts val="0"/>
              </a:spcAft>
              <a:buClr>
                <a:srgbClr val="474747"/>
              </a:buClr>
              <a:buSzPts val="1200"/>
              <a:buFont typeface="Arial"/>
              <a:buNone/>
              <a:defRPr/>
            </a:lvl8pPr>
            <a:lvl9pPr indent="0" lvl="8" marL="0" algn="r">
              <a:lnSpc>
                <a:spcPct val="100000"/>
              </a:lnSpc>
              <a:spcBef>
                <a:spcPts val="0"/>
              </a:spcBef>
              <a:spcAft>
                <a:spcPts val="0"/>
              </a:spcAft>
              <a:buClr>
                <a:srgbClr val="474747"/>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5" name="Shape 15"/>
        <p:cNvGrpSpPr/>
        <p:nvPr/>
      </p:nvGrpSpPr>
      <p:grpSpPr>
        <a:xfrm>
          <a:off x="0" y="0"/>
          <a:ext cx="0" cy="0"/>
          <a:chOff x="0" y="0"/>
          <a:chExt cx="0" cy="0"/>
        </a:xfrm>
      </p:grpSpPr>
      <p:sp>
        <p:nvSpPr>
          <p:cNvPr id="16" name="Google Shape;16;p67"/>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64"/>
          <p:cNvSpPr txBox="1"/>
          <p:nvPr>
            <p:ph type="title"/>
          </p:nvPr>
        </p:nvSpPr>
        <p:spPr>
          <a:xfrm>
            <a:off x="311698" y="1302273"/>
            <a:ext cx="8520604" cy="572712"/>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64"/>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1pPr>
            <a:lvl2pPr indent="-381000" lvl="1" marL="914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2pPr>
            <a:lvl3pPr indent="-381000" lvl="2" marL="1371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3pPr>
            <a:lvl4pPr indent="-381000" lvl="3" marL="1828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4pPr>
            <a:lvl5pPr indent="-381000" lvl="4" marL="22860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5pPr>
            <a:lvl6pPr indent="-381000" lvl="5" marL="2743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6pPr>
            <a:lvl7pPr indent="-381000" lvl="6" marL="3200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7pPr>
            <a:lvl8pPr indent="-381000" lvl="7" marL="3657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8pPr>
            <a:lvl9pPr indent="-381000" lvl="8" marL="4114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9pPr>
          </a:lstStyle>
          <a:p/>
        </p:txBody>
      </p:sp>
      <p:sp>
        <p:nvSpPr>
          <p:cNvPr id="8" name="Google Shape;8;p64"/>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1pPr>
            <a:lvl2pPr indent="0" lvl="1"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2pPr>
            <a:lvl3pPr indent="0" lvl="2"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3pPr>
            <a:lvl4pPr indent="0" lvl="3"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4pPr>
            <a:lvl5pPr indent="0" lvl="4"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5pPr>
            <a:lvl6pPr indent="0" lvl="5"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6pPr>
            <a:lvl7pPr indent="0" lvl="6"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7pPr>
            <a:lvl8pPr indent="0" lvl="7"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8pPr>
            <a:lvl9pPr indent="0" lvl="8"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3.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7.png"/><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7.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8.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7.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grpSp>
        <p:nvGrpSpPr>
          <p:cNvPr id="21" name="Google Shape;21;p1"/>
          <p:cNvGrpSpPr/>
          <p:nvPr/>
        </p:nvGrpSpPr>
        <p:grpSpPr>
          <a:xfrm>
            <a:off x="-289258" y="10924"/>
            <a:ext cx="2343615" cy="6836139"/>
            <a:chOff x="0" y="-1"/>
            <a:chExt cx="2343614" cy="6836138"/>
          </a:xfrm>
        </p:grpSpPr>
        <p:sp>
          <p:nvSpPr>
            <p:cNvPr id="22" name="Google Shape;22;p1"/>
            <p:cNvSpPr/>
            <p:nvPr/>
          </p:nvSpPr>
          <p:spPr>
            <a:xfrm>
              <a:off x="0" y="-1"/>
              <a:ext cx="2343609" cy="683613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Georgia"/>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3" name="Google Shape;23;p1"/>
            <p:cNvSpPr txBox="1"/>
            <p:nvPr/>
          </p:nvSpPr>
          <p:spPr>
            <a:xfrm>
              <a:off x="0" y="2716996"/>
              <a:ext cx="2343614" cy="1402149"/>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grpSp>
      <p:cxnSp>
        <p:nvCxnSpPr>
          <p:cNvPr id="24" name="Google Shape;24;p1"/>
          <p:cNvCxnSpPr/>
          <p:nvPr/>
        </p:nvCxnSpPr>
        <p:spPr>
          <a:xfrm>
            <a:off x="-5" y="2456433"/>
            <a:ext cx="9153547" cy="2"/>
          </a:xfrm>
          <a:prstGeom prst="straightConnector1">
            <a:avLst/>
          </a:prstGeom>
          <a:noFill/>
          <a:ln cap="flat" cmpd="sng" w="9525">
            <a:solidFill>
              <a:srgbClr val="A8A8A8">
                <a:alpha val="49803"/>
              </a:srgbClr>
            </a:solidFill>
            <a:prstDash val="solid"/>
            <a:round/>
            <a:headEnd len="sm" w="sm" type="none"/>
            <a:tailEnd len="sm" w="sm" type="none"/>
          </a:ln>
        </p:spPr>
      </p:cxnSp>
      <p:sp>
        <p:nvSpPr>
          <p:cNvPr id="25" name="Google Shape;25;p1"/>
          <p:cNvSpPr txBox="1"/>
          <p:nvPr/>
        </p:nvSpPr>
        <p:spPr>
          <a:xfrm>
            <a:off x="2714612" y="714356"/>
            <a:ext cx="4074722" cy="125172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The Digestive System</a:t>
            </a:r>
            <a:endParaRPr/>
          </a:p>
        </p:txBody>
      </p:sp>
      <p:pic>
        <p:nvPicPr>
          <p:cNvPr descr="image1.png" id="26" name="Google Shape;26;p1"/>
          <p:cNvPicPr preferRelativeResize="0"/>
          <p:nvPr/>
        </p:nvPicPr>
        <p:blipFill rotWithShape="1">
          <a:blip r:embed="rId3">
            <a:alphaModFix/>
          </a:blip>
          <a:srcRect b="0" l="0" r="0" t="0"/>
          <a:stretch/>
        </p:blipFill>
        <p:spPr>
          <a:xfrm>
            <a:off x="383102" y="1215423"/>
            <a:ext cx="1227556" cy="1069889"/>
          </a:xfrm>
          <a:prstGeom prst="rect">
            <a:avLst/>
          </a:prstGeom>
          <a:noFill/>
          <a:ln>
            <a:noFill/>
          </a:ln>
        </p:spPr>
      </p:pic>
      <p:pic>
        <p:nvPicPr>
          <p:cNvPr descr="Screen Shot 2019-08-30 at 10.12.32.png" id="27" name="Google Shape;27;p1"/>
          <p:cNvPicPr preferRelativeResize="0"/>
          <p:nvPr/>
        </p:nvPicPr>
        <p:blipFill rotWithShape="1">
          <a:blip r:embed="rId4">
            <a:alphaModFix/>
          </a:blip>
          <a:srcRect b="0" l="0" r="0" t="0"/>
          <a:stretch/>
        </p:blipFill>
        <p:spPr>
          <a:xfrm>
            <a:off x="3214678" y="2143116"/>
            <a:ext cx="3185492" cy="4427454"/>
          </a:xfrm>
          <a:prstGeom prst="rect">
            <a:avLst/>
          </a:prstGeom>
          <a:noFill/>
          <a:ln>
            <a:noFill/>
          </a:ln>
        </p:spPr>
      </p:pic>
      <p:sp>
        <p:nvSpPr>
          <p:cNvPr id="28" name="Google Shape;28;p1"/>
          <p:cNvSpPr txBox="1"/>
          <p:nvPr/>
        </p:nvSpPr>
        <p:spPr>
          <a:xfrm>
            <a:off x="3000364" y="6616653"/>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
        <p:nvSpPr>
          <p:cNvPr id="29" name="Google Shape;29;p1"/>
          <p:cNvSpPr/>
          <p:nvPr/>
        </p:nvSpPr>
        <p:spPr>
          <a:xfrm>
            <a:off x="6500826" y="2643182"/>
            <a:ext cx="23574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Merriweather Sans"/>
              <a:buNone/>
            </a:pPr>
            <a:r>
              <a:rPr b="1" i="0" lang="en-US" sz="2000" u="none" cap="none" strike="noStrike">
                <a:solidFill>
                  <a:srgbClr val="000000"/>
                </a:solidFill>
                <a:latin typeface="Merriweather Sans"/>
                <a:ea typeface="Merriweather Sans"/>
                <a:cs typeface="Merriweather Sans"/>
                <a:sym typeface="Merriweather Sans"/>
              </a:rPr>
              <a:t>The Stomach. Liver, gallblader, pancreas</a:t>
            </a:r>
            <a:endParaRPr b="1" i="0" sz="2000" u="none" cap="none" strike="noStrike">
              <a:solidFill>
                <a:srgbClr val="000000"/>
              </a:solidFill>
              <a:latin typeface="Merriweather Sans"/>
              <a:ea typeface="Merriweather Sans"/>
              <a:cs typeface="Merriweather Sans"/>
              <a:sym typeface="Merriweather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3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idx="4294967295" type="sldNum"/>
          </p:nvPr>
        </p:nvSpPr>
        <p:spPr>
          <a:xfrm>
            <a:off x="8851904" y="6324599"/>
            <a:ext cx="29209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144" name="Google Shape;144;p11"/>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  Circulation of  the Stomach</a:t>
            </a:r>
            <a:endParaRPr/>
          </a:p>
        </p:txBody>
      </p:sp>
      <p:cxnSp>
        <p:nvCxnSpPr>
          <p:cNvPr id="145" name="Google Shape;145;p11"/>
          <p:cNvCxnSpPr/>
          <p:nvPr/>
        </p:nvCxnSpPr>
        <p:spPr>
          <a:xfrm flipH="1" rot="10800000">
            <a:off x="1184274" y="4295773"/>
            <a:ext cx="119065" cy="850903"/>
          </a:xfrm>
          <a:prstGeom prst="straightConnector1">
            <a:avLst/>
          </a:prstGeom>
          <a:noFill/>
          <a:ln cap="flat" cmpd="sng" w="19050">
            <a:solidFill>
              <a:srgbClr val="FFFFFF"/>
            </a:solidFill>
            <a:prstDash val="solid"/>
            <a:round/>
            <a:headEnd len="sm" w="sm" type="none"/>
            <a:tailEnd len="sm" w="sm" type="none"/>
          </a:ln>
        </p:spPr>
      </p:cxnSp>
      <p:sp>
        <p:nvSpPr>
          <p:cNvPr id="146" name="Google Shape;146;p11"/>
          <p:cNvSpPr/>
          <p:nvPr/>
        </p:nvSpPr>
        <p:spPr>
          <a:xfrm>
            <a:off x="1057274" y="3171824"/>
            <a:ext cx="1073151" cy="1168402"/>
          </a:xfrm>
          <a:custGeom>
            <a:rect b="b" l="l" r="r" t="t"/>
            <a:pathLst>
              <a:path extrusionOk="0" h="21600" w="21600">
                <a:moveTo>
                  <a:pt x="0" y="0"/>
                </a:moveTo>
                <a:lnTo>
                  <a:pt x="11732"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47" name="Google Shape;147;p11"/>
          <p:cNvSpPr/>
          <p:nvPr/>
        </p:nvSpPr>
        <p:spPr>
          <a:xfrm>
            <a:off x="1020762" y="3719512"/>
            <a:ext cx="557214" cy="735015"/>
          </a:xfrm>
          <a:custGeom>
            <a:rect b="b" l="l" r="r" t="t"/>
            <a:pathLst>
              <a:path extrusionOk="0" h="21600" w="21600">
                <a:moveTo>
                  <a:pt x="0" y="0"/>
                </a:moveTo>
                <a:lnTo>
                  <a:pt x="579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48" name="Google Shape;148;p11"/>
          <p:cNvSpPr/>
          <p:nvPr/>
        </p:nvSpPr>
        <p:spPr>
          <a:xfrm>
            <a:off x="1060450" y="3543300"/>
            <a:ext cx="528638" cy="747713"/>
          </a:xfrm>
          <a:custGeom>
            <a:rect b="b" l="l" r="r" t="t"/>
            <a:pathLst>
              <a:path extrusionOk="0" h="21600" w="21600">
                <a:moveTo>
                  <a:pt x="0" y="0"/>
                </a:moveTo>
                <a:lnTo>
                  <a:pt x="6265"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49" name="Google Shape;149;p11"/>
          <p:cNvSpPr/>
          <p:nvPr/>
        </p:nvSpPr>
        <p:spPr>
          <a:xfrm>
            <a:off x="1323975" y="3344862"/>
            <a:ext cx="534988" cy="936627"/>
          </a:xfrm>
          <a:custGeom>
            <a:rect b="b" l="l" r="r" t="t"/>
            <a:pathLst>
              <a:path extrusionOk="0" h="21600" w="21600">
                <a:moveTo>
                  <a:pt x="0" y="0"/>
                </a:moveTo>
                <a:lnTo>
                  <a:pt x="410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50" name="Google Shape;150;p11"/>
          <p:cNvCxnSpPr/>
          <p:nvPr/>
        </p:nvCxnSpPr>
        <p:spPr>
          <a:xfrm>
            <a:off x="4370387" y="1647825"/>
            <a:ext cx="642941" cy="0"/>
          </a:xfrm>
          <a:prstGeom prst="straightConnector1">
            <a:avLst/>
          </a:prstGeom>
          <a:noFill/>
          <a:ln cap="flat" cmpd="sng" w="19050">
            <a:solidFill>
              <a:srgbClr val="FFFFFF"/>
            </a:solidFill>
            <a:prstDash val="solid"/>
            <a:round/>
            <a:headEnd len="sm" w="sm" type="none"/>
            <a:tailEnd len="sm" w="sm" type="none"/>
          </a:ln>
        </p:spPr>
      </p:cxnSp>
      <p:pic>
        <p:nvPicPr>
          <p:cNvPr descr="3-s2.0-B9780443103735500075-f04-61-9780443103735.jpg" id="151" name="Google Shape;151;p11"/>
          <p:cNvPicPr preferRelativeResize="0"/>
          <p:nvPr/>
        </p:nvPicPr>
        <p:blipFill rotWithShape="1">
          <a:blip r:embed="rId3">
            <a:alphaModFix/>
          </a:blip>
          <a:srcRect b="0" l="0" r="0" t="0"/>
          <a:stretch/>
        </p:blipFill>
        <p:spPr>
          <a:xfrm>
            <a:off x="1928813" y="1008904"/>
            <a:ext cx="5526089" cy="5253061"/>
          </a:xfrm>
          <a:prstGeom prst="rect">
            <a:avLst/>
          </a:prstGeom>
          <a:noFill/>
          <a:ln>
            <a:noFill/>
          </a:ln>
        </p:spPr>
      </p:pic>
      <p:sp>
        <p:nvSpPr>
          <p:cNvPr id="152" name="Google Shape;152;p11"/>
          <p:cNvSpPr txBox="1"/>
          <p:nvPr/>
        </p:nvSpPr>
        <p:spPr>
          <a:xfrm>
            <a:off x="2767012" y="6348338"/>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158" name="Google Shape;158;p12"/>
          <p:cNvSpPr txBox="1"/>
          <p:nvPr>
            <p:ph idx="4294967295" type="title"/>
          </p:nvPr>
        </p:nvSpPr>
        <p:spPr>
          <a:xfrm>
            <a:off x="-2" y="0"/>
            <a:ext cx="9144004" cy="8985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Cells of Gastric Glands</a:t>
            </a:r>
            <a:endParaRPr/>
          </a:p>
        </p:txBody>
      </p:sp>
      <p:sp>
        <p:nvSpPr>
          <p:cNvPr id="159" name="Google Shape;159;p12"/>
          <p:cNvSpPr txBox="1"/>
          <p:nvPr>
            <p:ph idx="4294967295" type="body"/>
          </p:nvPr>
        </p:nvSpPr>
        <p:spPr>
          <a:xfrm>
            <a:off x="206900" y="1240197"/>
            <a:ext cx="5959500" cy="43776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Char char="•"/>
            </a:pPr>
            <a:r>
              <a:rPr b="1" lang="en-US" sz="1400">
                <a:solidFill>
                  <a:srgbClr val="000000"/>
                </a:solidFill>
              </a:rPr>
              <a:t>mucous cells </a:t>
            </a:r>
            <a:r>
              <a:rPr b="0" lang="en-US" sz="1800"/>
              <a:t>– secrete mucus</a:t>
            </a:r>
            <a:endParaRPr sz="1800"/>
          </a:p>
          <a:p>
            <a:pPr indent="-247650" lvl="1" marL="742950" rtl="0" algn="l">
              <a:lnSpc>
                <a:spcPct val="80000"/>
              </a:lnSpc>
              <a:spcBef>
                <a:spcPts val="0"/>
              </a:spcBef>
              <a:spcAft>
                <a:spcPts val="0"/>
              </a:spcAft>
              <a:buClr>
                <a:srgbClr val="000000"/>
              </a:buClr>
              <a:buSzPts val="1200"/>
              <a:buFont typeface="Arial"/>
              <a:buChar char="–"/>
            </a:pPr>
            <a:r>
              <a:rPr lang="en-US" sz="1200">
                <a:solidFill>
                  <a:srgbClr val="000000"/>
                </a:solidFill>
              </a:rPr>
              <a:t>predominate in cardiac and pyloric glands</a:t>
            </a:r>
            <a:endParaRPr sz="1800"/>
          </a:p>
          <a:p>
            <a:pPr indent="-285750" lvl="1" marL="742950" rtl="0" algn="l">
              <a:lnSpc>
                <a:spcPct val="50000"/>
              </a:lnSpc>
              <a:spcBef>
                <a:spcPts val="0"/>
              </a:spcBef>
              <a:spcAft>
                <a:spcPts val="0"/>
              </a:spcAft>
              <a:buClr>
                <a:srgbClr val="000000"/>
              </a:buClr>
              <a:buSzPts val="1800"/>
              <a:buFont typeface="Arial"/>
              <a:buChar char="–"/>
            </a:pPr>
            <a:r>
              <a:rPr lang="en-US" sz="1200">
                <a:solidFill>
                  <a:srgbClr val="000000"/>
                </a:solidFill>
              </a:rPr>
              <a:t>in gastric glands, called </a:t>
            </a:r>
            <a:r>
              <a:rPr b="1" lang="en-US" sz="1800"/>
              <a:t>mucous neck cells </a:t>
            </a:r>
            <a:r>
              <a:rPr lang="en-US" sz="1200">
                <a:solidFill>
                  <a:srgbClr val="000000"/>
                </a:solidFill>
              </a:rPr>
              <a:t>since they are concentrated at the neck of the gland</a:t>
            </a:r>
            <a:endParaRPr sz="1800"/>
          </a:p>
          <a:p>
            <a:pPr indent="-133350" lvl="1" marL="742950" rtl="0" algn="l">
              <a:lnSpc>
                <a:spcPct val="80000"/>
              </a:lnSpc>
              <a:spcBef>
                <a:spcPts val="0"/>
              </a:spcBef>
              <a:spcAft>
                <a:spcPts val="0"/>
              </a:spcAft>
              <a:buClr>
                <a:srgbClr val="000000"/>
              </a:buClr>
              <a:buSzPts val="2400"/>
              <a:buFont typeface="Arial"/>
              <a:buNone/>
            </a:pPr>
            <a:r>
              <a:t/>
            </a:r>
            <a:endParaRPr sz="1800"/>
          </a:p>
          <a:p>
            <a:pPr indent="-342900" lvl="0" marL="342900" rtl="0" algn="l">
              <a:lnSpc>
                <a:spcPct val="80000"/>
              </a:lnSpc>
              <a:spcBef>
                <a:spcPts val="400"/>
              </a:spcBef>
              <a:spcAft>
                <a:spcPts val="0"/>
              </a:spcAft>
              <a:buClr>
                <a:srgbClr val="000000"/>
              </a:buClr>
              <a:buSzPts val="2000"/>
              <a:buFont typeface="Arial"/>
              <a:buChar char="•"/>
            </a:pPr>
            <a:r>
              <a:rPr b="1" lang="en-US" sz="1400">
                <a:solidFill>
                  <a:srgbClr val="000000"/>
                </a:solidFill>
              </a:rPr>
              <a:t>regenerative (stem) cells </a:t>
            </a:r>
            <a:r>
              <a:rPr b="0" lang="en-US" sz="1800"/>
              <a:t>– found in the base of the pit and in the neck of the gland</a:t>
            </a:r>
            <a:endParaRPr sz="1800"/>
          </a:p>
          <a:p>
            <a:pPr indent="-247650" lvl="1" marL="742950" rtl="0" algn="l">
              <a:lnSpc>
                <a:spcPct val="80000"/>
              </a:lnSpc>
              <a:spcBef>
                <a:spcPts val="0"/>
              </a:spcBef>
              <a:spcAft>
                <a:spcPts val="0"/>
              </a:spcAft>
              <a:buClr>
                <a:srgbClr val="000000"/>
              </a:buClr>
              <a:buSzPts val="1200"/>
              <a:buFont typeface="Arial"/>
              <a:buChar char="–"/>
            </a:pPr>
            <a:r>
              <a:rPr lang="en-US" sz="1200">
                <a:solidFill>
                  <a:srgbClr val="000000"/>
                </a:solidFill>
              </a:rPr>
              <a:t>divide rapidly and produce a continual supply of new cells to replace cells that die</a:t>
            </a:r>
            <a:endParaRPr sz="1800"/>
          </a:p>
          <a:p>
            <a:pPr indent="-133350" lvl="1" marL="742950" rtl="0" algn="l">
              <a:lnSpc>
                <a:spcPct val="80000"/>
              </a:lnSpc>
              <a:spcBef>
                <a:spcPts val="0"/>
              </a:spcBef>
              <a:spcAft>
                <a:spcPts val="0"/>
              </a:spcAft>
              <a:buClr>
                <a:srgbClr val="000000"/>
              </a:buClr>
              <a:buSzPts val="2400"/>
              <a:buFont typeface="Arial"/>
              <a:buNone/>
            </a:pPr>
            <a:r>
              <a:t/>
            </a:r>
            <a:endParaRPr sz="1800"/>
          </a:p>
          <a:p>
            <a:pPr indent="-342900" lvl="0" marL="342900" rtl="0" algn="l">
              <a:lnSpc>
                <a:spcPct val="80000"/>
              </a:lnSpc>
              <a:spcBef>
                <a:spcPts val="400"/>
              </a:spcBef>
              <a:spcAft>
                <a:spcPts val="0"/>
              </a:spcAft>
              <a:buClr>
                <a:srgbClr val="000000"/>
              </a:buClr>
              <a:buSzPts val="2000"/>
              <a:buFont typeface="Arial"/>
              <a:buChar char="•"/>
            </a:pPr>
            <a:r>
              <a:rPr b="1" lang="en-US" sz="1400">
                <a:solidFill>
                  <a:srgbClr val="000000"/>
                </a:solidFill>
              </a:rPr>
              <a:t>parietal cells </a:t>
            </a:r>
            <a:r>
              <a:rPr b="0" lang="en-US" sz="1800"/>
              <a:t>– found mostly in the upper half of the gland</a:t>
            </a:r>
            <a:endParaRPr sz="1800"/>
          </a:p>
          <a:p>
            <a:pPr indent="-285750" lvl="1" marL="742950" rtl="0" algn="l">
              <a:lnSpc>
                <a:spcPct val="80000"/>
              </a:lnSpc>
              <a:spcBef>
                <a:spcPts val="0"/>
              </a:spcBef>
              <a:spcAft>
                <a:spcPts val="0"/>
              </a:spcAft>
              <a:buClr>
                <a:srgbClr val="000000"/>
              </a:buClr>
              <a:buSzPts val="1800"/>
              <a:buFont typeface="Arial"/>
              <a:buChar char="–"/>
            </a:pPr>
            <a:r>
              <a:rPr lang="en-US" sz="1200">
                <a:solidFill>
                  <a:srgbClr val="000000"/>
                </a:solidFill>
              </a:rPr>
              <a:t>secrete </a:t>
            </a:r>
            <a:r>
              <a:rPr b="1" lang="en-US" sz="1800"/>
              <a:t>hydrochloric acid (HCl), intrinsic factor</a:t>
            </a:r>
            <a:r>
              <a:rPr lang="en-US" sz="1200">
                <a:solidFill>
                  <a:srgbClr val="000000"/>
                </a:solidFill>
              </a:rPr>
              <a:t>, and a hunger hormone called </a:t>
            </a:r>
            <a:r>
              <a:rPr b="1" lang="en-US" sz="1800"/>
              <a:t>ghrelin</a:t>
            </a:r>
            <a:endParaRPr sz="1800"/>
          </a:p>
          <a:p>
            <a:pPr indent="-133350" lvl="1" marL="742950" rtl="0" algn="l">
              <a:lnSpc>
                <a:spcPct val="80000"/>
              </a:lnSpc>
              <a:spcBef>
                <a:spcPts val="0"/>
              </a:spcBef>
              <a:spcAft>
                <a:spcPts val="0"/>
              </a:spcAft>
              <a:buClr>
                <a:srgbClr val="000000"/>
              </a:buClr>
              <a:buSzPts val="2400"/>
              <a:buFont typeface="Arial"/>
              <a:buNone/>
            </a:pPr>
            <a:r>
              <a:t/>
            </a:r>
            <a:endParaRPr sz="1800"/>
          </a:p>
          <a:p>
            <a:pPr indent="-342900" lvl="0" marL="342900" rtl="0" algn="l">
              <a:lnSpc>
                <a:spcPct val="80000"/>
              </a:lnSpc>
              <a:spcBef>
                <a:spcPts val="400"/>
              </a:spcBef>
              <a:spcAft>
                <a:spcPts val="0"/>
              </a:spcAft>
              <a:buClr>
                <a:srgbClr val="000000"/>
              </a:buClr>
              <a:buSzPts val="2000"/>
              <a:buFont typeface="Arial"/>
              <a:buChar char="•"/>
            </a:pPr>
            <a:r>
              <a:rPr b="1" lang="en-US" sz="1400">
                <a:solidFill>
                  <a:srgbClr val="000000"/>
                </a:solidFill>
              </a:rPr>
              <a:t>chief cells </a:t>
            </a:r>
            <a:r>
              <a:rPr b="0" lang="en-US" sz="1800"/>
              <a:t>– most numerous</a:t>
            </a:r>
            <a:endParaRPr sz="1800"/>
          </a:p>
          <a:p>
            <a:pPr indent="-285750" lvl="1" marL="742950" rtl="0" algn="l">
              <a:lnSpc>
                <a:spcPct val="80000"/>
              </a:lnSpc>
              <a:spcBef>
                <a:spcPts val="0"/>
              </a:spcBef>
              <a:spcAft>
                <a:spcPts val="0"/>
              </a:spcAft>
              <a:buClr>
                <a:srgbClr val="000000"/>
              </a:buClr>
              <a:buSzPts val="1800"/>
              <a:buFont typeface="Arial"/>
              <a:buChar char="–"/>
            </a:pPr>
            <a:r>
              <a:rPr lang="en-US" sz="1200">
                <a:solidFill>
                  <a:srgbClr val="000000"/>
                </a:solidFill>
              </a:rPr>
              <a:t>secrete </a:t>
            </a:r>
            <a:r>
              <a:rPr b="1" lang="en-US" sz="1800"/>
              <a:t>gastric lipase </a:t>
            </a:r>
            <a:r>
              <a:rPr lang="en-US" sz="1200">
                <a:solidFill>
                  <a:srgbClr val="000000"/>
                </a:solidFill>
              </a:rPr>
              <a:t>and </a:t>
            </a:r>
            <a:r>
              <a:rPr b="1" lang="en-US" sz="1800"/>
              <a:t>pepsinogen</a:t>
            </a:r>
            <a:endParaRPr sz="1800"/>
          </a:p>
          <a:p>
            <a:pPr indent="-247650" lvl="1" marL="742950" rtl="0" algn="l">
              <a:lnSpc>
                <a:spcPct val="80000"/>
              </a:lnSpc>
              <a:spcBef>
                <a:spcPts val="0"/>
              </a:spcBef>
              <a:spcAft>
                <a:spcPts val="0"/>
              </a:spcAft>
              <a:buClr>
                <a:srgbClr val="000000"/>
              </a:buClr>
              <a:buSzPts val="1200"/>
              <a:buFont typeface="Arial"/>
              <a:buChar char="–"/>
            </a:pPr>
            <a:r>
              <a:rPr lang="en-US" sz="1200">
                <a:solidFill>
                  <a:srgbClr val="000000"/>
                </a:solidFill>
              </a:rPr>
              <a:t>dominate lower half of gastric glands</a:t>
            </a:r>
            <a:endParaRPr sz="1800"/>
          </a:p>
          <a:p>
            <a:pPr indent="-247650" lvl="1" marL="742950" rtl="0" algn="l">
              <a:lnSpc>
                <a:spcPct val="80000"/>
              </a:lnSpc>
              <a:spcBef>
                <a:spcPts val="0"/>
              </a:spcBef>
              <a:spcAft>
                <a:spcPts val="0"/>
              </a:spcAft>
              <a:buClr>
                <a:srgbClr val="000000"/>
              </a:buClr>
              <a:buSzPts val="1200"/>
              <a:buFont typeface="Arial"/>
              <a:buChar char="–"/>
            </a:pPr>
            <a:r>
              <a:rPr lang="en-US" sz="1200">
                <a:solidFill>
                  <a:srgbClr val="000000"/>
                </a:solidFill>
              </a:rPr>
              <a:t>absent in pyloric and cardiac glands</a:t>
            </a:r>
            <a:endParaRPr sz="1800"/>
          </a:p>
          <a:p>
            <a:pPr indent="-133350" lvl="1" marL="742950" rtl="0" algn="l">
              <a:lnSpc>
                <a:spcPct val="80000"/>
              </a:lnSpc>
              <a:spcBef>
                <a:spcPts val="0"/>
              </a:spcBef>
              <a:spcAft>
                <a:spcPts val="0"/>
              </a:spcAft>
              <a:buClr>
                <a:srgbClr val="000000"/>
              </a:buClr>
              <a:buSzPts val="2400"/>
              <a:buFont typeface="Arial"/>
              <a:buNone/>
            </a:pPr>
            <a:r>
              <a:t/>
            </a:r>
            <a:endParaRPr sz="1800"/>
          </a:p>
          <a:p>
            <a:pPr indent="-342900" lvl="0" marL="342900" rtl="0" algn="l">
              <a:lnSpc>
                <a:spcPct val="80000"/>
              </a:lnSpc>
              <a:spcBef>
                <a:spcPts val="400"/>
              </a:spcBef>
              <a:spcAft>
                <a:spcPts val="0"/>
              </a:spcAft>
              <a:buClr>
                <a:srgbClr val="000000"/>
              </a:buClr>
              <a:buSzPts val="2000"/>
              <a:buFont typeface="Arial"/>
              <a:buChar char="•"/>
            </a:pPr>
            <a:r>
              <a:rPr b="1" lang="en-US" sz="1400">
                <a:solidFill>
                  <a:srgbClr val="000000"/>
                </a:solidFill>
              </a:rPr>
              <a:t>enteroendocrine cells </a:t>
            </a:r>
            <a:r>
              <a:rPr b="0" lang="en-US" sz="1800"/>
              <a:t>– concentrated in lower end of gland</a:t>
            </a:r>
            <a:endParaRPr sz="1800"/>
          </a:p>
          <a:p>
            <a:pPr indent="-285750" lvl="1" marL="742950" rtl="0" algn="l">
              <a:lnSpc>
                <a:spcPct val="80000"/>
              </a:lnSpc>
              <a:spcBef>
                <a:spcPts val="0"/>
              </a:spcBef>
              <a:spcAft>
                <a:spcPts val="0"/>
              </a:spcAft>
              <a:buClr>
                <a:srgbClr val="000000"/>
              </a:buClr>
              <a:buSzPts val="1800"/>
              <a:buFont typeface="Arial"/>
              <a:buChar char="–"/>
            </a:pPr>
            <a:r>
              <a:rPr lang="en-US" sz="1200">
                <a:solidFill>
                  <a:srgbClr val="000000"/>
                </a:solidFill>
              </a:rPr>
              <a:t>secrete</a:t>
            </a:r>
            <a:r>
              <a:rPr b="1" lang="en-US" sz="1800"/>
              <a:t> hormones </a:t>
            </a:r>
            <a:r>
              <a:rPr lang="en-US" sz="1200">
                <a:solidFill>
                  <a:srgbClr val="000000"/>
                </a:solidFill>
              </a:rPr>
              <a:t>and </a:t>
            </a:r>
            <a:r>
              <a:rPr b="1" lang="en-US" sz="1800"/>
              <a:t>paracrine messengers </a:t>
            </a:r>
            <a:r>
              <a:rPr lang="en-US" sz="1200">
                <a:solidFill>
                  <a:srgbClr val="000000"/>
                </a:solidFill>
              </a:rPr>
              <a:t>that regulate digestion </a:t>
            </a:r>
            <a:endParaRPr sz="1800"/>
          </a:p>
        </p:txBody>
      </p:sp>
      <p:sp>
        <p:nvSpPr>
          <p:cNvPr id="160" name="Google Shape;160;p12"/>
          <p:cNvSpPr txBox="1"/>
          <p:nvPr/>
        </p:nvSpPr>
        <p:spPr>
          <a:xfrm>
            <a:off x="6697660" y="6002337"/>
            <a:ext cx="2049465" cy="4124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25.13c</a:t>
            </a:r>
            <a:endParaRPr/>
          </a:p>
        </p:txBody>
      </p:sp>
      <p:pic>
        <p:nvPicPr>
          <p:cNvPr descr="sal25693_25_13c" id="161" name="Google Shape;161;p12"/>
          <p:cNvPicPr preferRelativeResize="0"/>
          <p:nvPr/>
        </p:nvPicPr>
        <p:blipFill rotWithShape="1">
          <a:blip r:embed="rId3">
            <a:alphaModFix/>
          </a:blip>
          <a:srcRect b="0" l="0" r="0" t="0"/>
          <a:stretch/>
        </p:blipFill>
        <p:spPr>
          <a:xfrm>
            <a:off x="6292850" y="1757360"/>
            <a:ext cx="2663825" cy="4248155"/>
          </a:xfrm>
          <a:prstGeom prst="rect">
            <a:avLst/>
          </a:prstGeom>
          <a:noFill/>
          <a:ln>
            <a:noFill/>
          </a:ln>
        </p:spPr>
      </p:pic>
      <p:cxnSp>
        <p:nvCxnSpPr>
          <p:cNvPr id="162" name="Google Shape;162;p12"/>
          <p:cNvCxnSpPr/>
          <p:nvPr/>
        </p:nvCxnSpPr>
        <p:spPr>
          <a:xfrm>
            <a:off x="7437435" y="2168525"/>
            <a:ext cx="166690" cy="0"/>
          </a:xfrm>
          <a:prstGeom prst="straightConnector1">
            <a:avLst/>
          </a:prstGeom>
          <a:noFill/>
          <a:ln cap="flat" cmpd="sng" w="22225">
            <a:solidFill>
              <a:srgbClr val="FFFFFF"/>
            </a:solidFill>
            <a:prstDash val="solid"/>
            <a:round/>
            <a:headEnd len="sm" w="sm" type="none"/>
            <a:tailEnd len="sm" w="sm" type="none"/>
          </a:ln>
        </p:spPr>
      </p:cxnSp>
      <p:sp>
        <p:nvSpPr>
          <p:cNvPr id="163" name="Google Shape;163;p12"/>
          <p:cNvSpPr txBox="1"/>
          <p:nvPr/>
        </p:nvSpPr>
        <p:spPr>
          <a:xfrm>
            <a:off x="7169149" y="5384799"/>
            <a:ext cx="1153835"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  Gastric gland</a:t>
            </a:r>
            <a:endParaRPr/>
          </a:p>
        </p:txBody>
      </p:sp>
      <p:sp>
        <p:nvSpPr>
          <p:cNvPr id="164" name="Google Shape;164;p12"/>
          <p:cNvSpPr txBox="1"/>
          <p:nvPr/>
        </p:nvSpPr>
        <p:spPr>
          <a:xfrm>
            <a:off x="6702424" y="4984749"/>
            <a:ext cx="393193"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G cell</a:t>
            </a:r>
            <a:endParaRPr/>
          </a:p>
        </p:txBody>
      </p:sp>
      <p:sp>
        <p:nvSpPr>
          <p:cNvPr id="165" name="Google Shape;165;p12"/>
          <p:cNvSpPr txBox="1"/>
          <p:nvPr/>
        </p:nvSpPr>
        <p:spPr>
          <a:xfrm>
            <a:off x="6253162" y="2087560"/>
            <a:ext cx="1169523"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Mucous neck cell</a:t>
            </a:r>
            <a:endParaRPr/>
          </a:p>
        </p:txBody>
      </p:sp>
      <p:sp>
        <p:nvSpPr>
          <p:cNvPr id="166" name="Google Shape;166;p12"/>
          <p:cNvSpPr txBox="1"/>
          <p:nvPr/>
        </p:nvSpPr>
        <p:spPr>
          <a:xfrm>
            <a:off x="6445249" y="2414585"/>
            <a:ext cx="789305"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Parietal cell</a:t>
            </a:r>
            <a:endParaRPr/>
          </a:p>
        </p:txBody>
      </p:sp>
      <p:sp>
        <p:nvSpPr>
          <p:cNvPr id="167" name="Google Shape;167;p12"/>
          <p:cNvSpPr txBox="1"/>
          <p:nvPr/>
        </p:nvSpPr>
        <p:spPr>
          <a:xfrm>
            <a:off x="6534150" y="4046537"/>
            <a:ext cx="633779"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Chief cell</a:t>
            </a:r>
            <a:endParaRPr/>
          </a:p>
        </p:txBody>
      </p:sp>
      <p:cxnSp>
        <p:nvCxnSpPr>
          <p:cNvPr id="168" name="Google Shape;168;p12"/>
          <p:cNvCxnSpPr/>
          <p:nvPr/>
        </p:nvCxnSpPr>
        <p:spPr>
          <a:xfrm>
            <a:off x="7437435" y="2160586"/>
            <a:ext cx="166690" cy="2"/>
          </a:xfrm>
          <a:prstGeom prst="straightConnector1">
            <a:avLst/>
          </a:prstGeom>
          <a:noFill/>
          <a:ln cap="flat" cmpd="sng" w="11100">
            <a:solidFill>
              <a:srgbClr val="000000"/>
            </a:solidFill>
            <a:prstDash val="solid"/>
            <a:round/>
            <a:headEnd len="sm" w="sm" type="none"/>
            <a:tailEnd len="sm" w="sm" type="none"/>
          </a:ln>
        </p:spPr>
      </p:cxnSp>
      <p:sp>
        <p:nvSpPr>
          <p:cNvPr id="169" name="Google Shape;169;p12"/>
          <p:cNvSpPr/>
          <p:nvPr/>
        </p:nvSpPr>
        <p:spPr>
          <a:xfrm>
            <a:off x="7272335" y="2498724"/>
            <a:ext cx="268290" cy="206377"/>
          </a:xfrm>
          <a:custGeom>
            <a:rect b="b" l="l" r="r" t="t"/>
            <a:pathLst>
              <a:path extrusionOk="0" h="21600" w="21600">
                <a:moveTo>
                  <a:pt x="0" y="0"/>
                </a:moveTo>
                <a:lnTo>
                  <a:pt x="9008" y="0"/>
                </a:lnTo>
                <a:lnTo>
                  <a:pt x="21600" y="21600"/>
                </a:lnTo>
              </a:path>
            </a:pathLst>
          </a:custGeom>
          <a:noFill/>
          <a:ln cap="flat" cmpd="sng" w="222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70" name="Google Shape;170;p12"/>
          <p:cNvSpPr/>
          <p:nvPr/>
        </p:nvSpPr>
        <p:spPr>
          <a:xfrm>
            <a:off x="7272335" y="2490785"/>
            <a:ext cx="268290" cy="204790"/>
          </a:xfrm>
          <a:custGeom>
            <a:rect b="b" l="l" r="r" t="t"/>
            <a:pathLst>
              <a:path extrusionOk="0" h="21600" w="21600">
                <a:moveTo>
                  <a:pt x="0" y="0"/>
                </a:moveTo>
                <a:lnTo>
                  <a:pt x="9008"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71" name="Google Shape;171;p12"/>
          <p:cNvCxnSpPr/>
          <p:nvPr/>
        </p:nvCxnSpPr>
        <p:spPr>
          <a:xfrm>
            <a:off x="7210424" y="4121148"/>
            <a:ext cx="342903" cy="1590"/>
          </a:xfrm>
          <a:prstGeom prst="straightConnector1">
            <a:avLst/>
          </a:prstGeom>
          <a:noFill/>
          <a:ln cap="flat" cmpd="sng" w="22225">
            <a:solidFill>
              <a:srgbClr val="FFFFFF"/>
            </a:solidFill>
            <a:prstDash val="solid"/>
            <a:round/>
            <a:headEnd len="sm" w="sm" type="none"/>
            <a:tailEnd len="sm" w="sm" type="none"/>
          </a:ln>
        </p:spPr>
      </p:cxnSp>
      <p:cxnSp>
        <p:nvCxnSpPr>
          <p:cNvPr id="172" name="Google Shape;172;p12"/>
          <p:cNvCxnSpPr/>
          <p:nvPr/>
        </p:nvCxnSpPr>
        <p:spPr>
          <a:xfrm>
            <a:off x="7210424" y="4113212"/>
            <a:ext cx="342903" cy="1590"/>
          </a:xfrm>
          <a:prstGeom prst="straightConnector1">
            <a:avLst/>
          </a:prstGeom>
          <a:noFill/>
          <a:ln cap="flat" cmpd="sng" w="11100">
            <a:solidFill>
              <a:srgbClr val="000000"/>
            </a:solidFill>
            <a:prstDash val="solid"/>
            <a:round/>
            <a:headEnd len="sm" w="sm" type="none"/>
            <a:tailEnd len="sm" w="sm" type="none"/>
          </a:ln>
        </p:spPr>
      </p:cxnSp>
      <p:cxnSp>
        <p:nvCxnSpPr>
          <p:cNvPr id="173" name="Google Shape;173;p12"/>
          <p:cNvCxnSpPr/>
          <p:nvPr/>
        </p:nvCxnSpPr>
        <p:spPr>
          <a:xfrm>
            <a:off x="7127875" y="5054600"/>
            <a:ext cx="396876" cy="0"/>
          </a:xfrm>
          <a:prstGeom prst="straightConnector1">
            <a:avLst/>
          </a:prstGeom>
          <a:noFill/>
          <a:ln cap="flat" cmpd="sng" w="22225">
            <a:solidFill>
              <a:srgbClr val="FFFFFF"/>
            </a:solidFill>
            <a:prstDash val="solid"/>
            <a:round/>
            <a:headEnd len="sm" w="sm" type="none"/>
            <a:tailEnd len="sm" w="sm" type="none"/>
          </a:ln>
        </p:spPr>
      </p:cxnSp>
      <p:cxnSp>
        <p:nvCxnSpPr>
          <p:cNvPr id="174" name="Google Shape;174;p12"/>
          <p:cNvCxnSpPr/>
          <p:nvPr/>
        </p:nvCxnSpPr>
        <p:spPr>
          <a:xfrm>
            <a:off x="7127875" y="5046660"/>
            <a:ext cx="396876" cy="4"/>
          </a:xfrm>
          <a:prstGeom prst="straightConnector1">
            <a:avLst/>
          </a:prstGeom>
          <a:noFill/>
          <a:ln cap="flat" cmpd="sng" w="11100">
            <a:solidFill>
              <a:srgbClr val="000000"/>
            </a:solidFill>
            <a:prstDash val="solid"/>
            <a:round/>
            <a:headEnd len="sm" w="sm" type="none"/>
            <a:tailEnd len="sm" w="sm" type="none"/>
          </a:ln>
        </p:spPr>
      </p:cxnSp>
      <p:sp>
        <p:nvSpPr>
          <p:cNvPr id="175" name="Google Shape;175;p12"/>
          <p:cNvSpPr txBox="1"/>
          <p:nvPr/>
        </p:nvSpPr>
        <p:spPr>
          <a:xfrm>
            <a:off x="5718633" y="1590347"/>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C:\Users\Зарина\Desktop\1.bmp" id="180" name="Google Shape;180;p13"/>
          <p:cNvPicPr preferRelativeResize="0"/>
          <p:nvPr/>
        </p:nvPicPr>
        <p:blipFill rotWithShape="1">
          <a:blip r:embed="rId3">
            <a:alphaModFix/>
          </a:blip>
          <a:srcRect b="0" l="0" r="0" t="0"/>
          <a:stretch/>
        </p:blipFill>
        <p:spPr>
          <a:xfrm>
            <a:off x="1000100" y="1214422"/>
            <a:ext cx="7324725" cy="5038725"/>
          </a:xfrm>
          <a:prstGeom prst="rect">
            <a:avLst/>
          </a:prstGeom>
          <a:noFill/>
          <a:ln>
            <a:noFill/>
          </a:ln>
        </p:spPr>
      </p:pic>
      <p:sp>
        <p:nvSpPr>
          <p:cNvPr id="181" name="Google Shape;181;p13"/>
          <p:cNvSpPr/>
          <p:nvPr/>
        </p:nvSpPr>
        <p:spPr>
          <a:xfrm>
            <a:off x="1785918" y="285728"/>
            <a:ext cx="52864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Merriweather Sans"/>
              <a:buNone/>
            </a:pPr>
            <a:r>
              <a:rPr b="1" i="0" lang="en-US" sz="2800" u="none" cap="none" strike="noStrike">
                <a:solidFill>
                  <a:srgbClr val="000000"/>
                </a:solidFill>
                <a:latin typeface="Merriweather Sans"/>
                <a:ea typeface="Merriweather Sans"/>
                <a:cs typeface="Merriweather Sans"/>
                <a:sym typeface="Merriweather Sans"/>
              </a:rPr>
              <a:t>Mucosa of the Stomach Wall</a:t>
            </a:r>
            <a:endParaRPr b="1" i="0" sz="2800" u="none" cap="none" strike="noStrike">
              <a:solidFill>
                <a:srgbClr val="000000"/>
              </a:solidFill>
              <a:latin typeface="Merriweather Sans"/>
              <a:ea typeface="Merriweather Sans"/>
              <a:cs typeface="Merriweather Sans"/>
              <a:sym typeface="Merriweather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4"/>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87" name="Google Shape;187;p14"/>
          <p:cNvSpPr txBox="1"/>
          <p:nvPr/>
        </p:nvSpPr>
        <p:spPr>
          <a:xfrm>
            <a:off x="59200" y="341083"/>
            <a:ext cx="7472889" cy="528912"/>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Mini-Case #1 – Peptic Ulcer</a:t>
            </a:r>
            <a:endParaRPr/>
          </a:p>
        </p:txBody>
      </p:sp>
      <p:sp>
        <p:nvSpPr>
          <p:cNvPr id="188" name="Google Shape;188;p14"/>
          <p:cNvSpPr txBox="1"/>
          <p:nvPr/>
        </p:nvSpPr>
        <p:spPr>
          <a:xfrm>
            <a:off x="306173" y="1770975"/>
            <a:ext cx="8531653" cy="3556908"/>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2200"/>
              <a:buFont typeface="Times New Roman"/>
              <a:buNone/>
            </a:pPr>
            <a:r>
              <a:rPr b="1" i="0" lang="en-US" sz="2200" u="none" cap="none" strike="noStrike">
                <a:solidFill>
                  <a:srgbClr val="F1F1F1"/>
                </a:solidFill>
                <a:latin typeface="Times New Roman"/>
                <a:ea typeface="Times New Roman"/>
                <a:cs typeface="Times New Roman"/>
                <a:sym typeface="Times New Roman"/>
              </a:rPr>
              <a:t>Harold, a fifty-eight year old grocery store manager, had recently been waking up in the middle of the night with abdominal pain. This was happening several nights a week. He was also experiencing occasional discomfort in the middle of the afternoon. Harold decided to schedule an appointment with his physician.</a:t>
            </a:r>
            <a:endParaRPr/>
          </a:p>
          <a:p>
            <a:pPr indent="0" lvl="0" marL="0" marR="0" rtl="0" algn="just">
              <a:lnSpc>
                <a:spcPct val="100000"/>
              </a:lnSpc>
              <a:spcBef>
                <a:spcPts val="1500"/>
              </a:spcBef>
              <a:spcAft>
                <a:spcPts val="0"/>
              </a:spcAft>
              <a:buClr>
                <a:srgbClr val="F1F1F1"/>
              </a:buClr>
              <a:buSzPts val="2200"/>
              <a:buFont typeface="Times New Roman"/>
              <a:buNone/>
            </a:pPr>
            <a:r>
              <a:rPr b="1" i="0" lang="en-US" sz="2200" u="none" cap="none" strike="noStrike">
                <a:solidFill>
                  <a:srgbClr val="F1F1F1"/>
                </a:solidFill>
                <a:latin typeface="Times New Roman"/>
                <a:ea typeface="Times New Roman"/>
                <a:cs typeface="Times New Roman"/>
                <a:sym typeface="Times New Roman"/>
              </a:rPr>
              <a:t>The doctor listened as Harold described his symptoms and then asked Harold some questions. He noted that Harold's appetite had suffered as a result of the pain he was experiencing and as a result of the fear that what he was eating may be responsible for the pain. Otherwise, Harold seemed fine.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94" name="Google Shape;194;p15"/>
          <p:cNvSpPr txBox="1"/>
          <p:nvPr/>
        </p:nvSpPr>
        <p:spPr>
          <a:xfrm>
            <a:off x="59200" y="341083"/>
            <a:ext cx="7472889" cy="528912"/>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Mini-Case #1 – Peptic Ulcer</a:t>
            </a:r>
            <a:endParaRPr/>
          </a:p>
        </p:txBody>
      </p:sp>
      <p:sp>
        <p:nvSpPr>
          <p:cNvPr id="195" name="Google Shape;195;p15"/>
          <p:cNvSpPr txBox="1"/>
          <p:nvPr/>
        </p:nvSpPr>
        <p:spPr>
          <a:xfrm>
            <a:off x="306174" y="951505"/>
            <a:ext cx="8531653" cy="5412187"/>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F1F1F1"/>
              </a:buClr>
              <a:buSzPts val="2000"/>
              <a:buFont typeface="Times New Roman"/>
              <a:buNone/>
            </a:pPr>
            <a:r>
              <a:rPr b="1" i="0" lang="en-US" sz="2000" u="none" cap="none" strike="noStrike">
                <a:solidFill>
                  <a:srgbClr val="F1F1F1"/>
                </a:solidFill>
                <a:latin typeface="Times New Roman"/>
                <a:ea typeface="Times New Roman"/>
                <a:cs typeface="Times New Roman"/>
                <a:sym typeface="Times New Roman"/>
              </a:rPr>
              <a:t>The doctor referred Harold to a physician that specialized in internal medicine and had Harold make an appointment for a procedure called an endoscopy. The endoscopy was performed at a hospital later that week. During the procedure, a long, thin tube was inserted into Harold's mouth and directed into his digestive tract. The end of the tube was equipped with a light source and a small camera which allowed the doctor to observe the interior of Harold's stomach. The endoscope was also equipped with a small claw-like structure that the doctor could use in order to obtain a small tissue sample from the lining of Harold's stomach, if required.</a:t>
            </a:r>
            <a:endParaRPr/>
          </a:p>
          <a:p>
            <a:pPr indent="0" lvl="0" marL="0" marR="0" rtl="0" algn="just">
              <a:lnSpc>
                <a:spcPct val="100000"/>
              </a:lnSpc>
              <a:spcBef>
                <a:spcPts val="1500"/>
              </a:spcBef>
              <a:spcAft>
                <a:spcPts val="0"/>
              </a:spcAft>
              <a:buClr>
                <a:srgbClr val="F1F1F1"/>
              </a:buClr>
              <a:buSzPts val="2000"/>
              <a:buFont typeface="Times New Roman"/>
              <a:buNone/>
            </a:pPr>
            <a:r>
              <a:rPr b="1" i="0" lang="en-US" sz="2000" u="none" cap="none" strike="noStrike">
                <a:solidFill>
                  <a:srgbClr val="F1F1F1"/>
                </a:solidFill>
                <a:latin typeface="Times New Roman"/>
                <a:ea typeface="Times New Roman"/>
                <a:cs typeface="Times New Roman"/>
                <a:sym typeface="Times New Roman"/>
              </a:rPr>
              <a:t>The endoscopy revealed that Harold had a peptic ulcer. Analysis of a tissue sample taken from the site showed that Harold also had an infection that was caused by </a:t>
            </a:r>
            <a:r>
              <a:rPr b="1" i="1" lang="en-US" sz="2000" u="none" cap="none" strike="noStrike">
                <a:solidFill>
                  <a:srgbClr val="F1F1F1"/>
                </a:solidFill>
                <a:latin typeface="Times New Roman"/>
                <a:ea typeface="Times New Roman"/>
                <a:cs typeface="Times New Roman"/>
                <a:sym typeface="Times New Roman"/>
              </a:rPr>
              <a:t>Helicobacter pylori</a:t>
            </a:r>
            <a:r>
              <a:rPr b="1" i="0" lang="en-US" sz="2000" u="none" cap="none" strike="noStrike">
                <a:solidFill>
                  <a:srgbClr val="F1F1F1"/>
                </a:solidFill>
                <a:latin typeface="Times New Roman"/>
                <a:ea typeface="Times New Roman"/>
                <a:cs typeface="Times New Roman"/>
                <a:sym typeface="Times New Roman"/>
              </a:rPr>
              <a:t> bacteria. The doctor who performed the endoscopy gave Harold prescriptions for two different antibiotics and a medication that would decrease the secretion of stomach acid. The doctor also instructed Harold to schedule an appointment for another endoscopy procedure in 6 months.</a:t>
            </a:r>
            <a:endParaRPr/>
          </a:p>
        </p:txBody>
      </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201" name="Google Shape;201;p16"/>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Healthy Mucosa and Peptic Ulcer</a:t>
            </a:r>
            <a:endParaRPr/>
          </a:p>
        </p:txBody>
      </p:sp>
      <p:sp>
        <p:nvSpPr>
          <p:cNvPr id="202" name="Google Shape;202;p16"/>
          <p:cNvSpPr txBox="1"/>
          <p:nvPr/>
        </p:nvSpPr>
        <p:spPr>
          <a:xfrm>
            <a:off x="6172200" y="2895599"/>
            <a:ext cx="2276475"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25.16 a-b</a:t>
            </a:r>
            <a:endParaRPr/>
          </a:p>
        </p:txBody>
      </p:sp>
      <p:sp>
        <p:nvSpPr>
          <p:cNvPr id="203" name="Google Shape;203;p16"/>
          <p:cNvSpPr txBox="1"/>
          <p:nvPr/>
        </p:nvSpPr>
        <p:spPr>
          <a:xfrm>
            <a:off x="493363" y="3921124"/>
            <a:ext cx="8531574" cy="97046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152400" lvl="0" marL="0" marR="0" rtl="0" algn="l">
              <a:lnSpc>
                <a:spcPct val="100000"/>
              </a:lnSpc>
              <a:spcBef>
                <a:spcPts val="14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acid-resistant bacteria -</a:t>
            </a:r>
            <a:r>
              <a:rPr b="1" i="1" lang="en-US" sz="2400" u="none" cap="none" strike="noStrike">
                <a:solidFill>
                  <a:srgbClr val="000000"/>
                </a:solidFill>
                <a:latin typeface="Arial"/>
                <a:ea typeface="Arial"/>
                <a:cs typeface="Arial"/>
                <a:sym typeface="Arial"/>
              </a:rPr>
              <a:t>Helicobacter pylori.</a:t>
            </a:r>
            <a:endParaRPr/>
          </a:p>
        </p:txBody>
      </p:sp>
      <p:pic>
        <p:nvPicPr>
          <p:cNvPr descr="sal25693_25_16" id="204" name="Google Shape;204;p16"/>
          <p:cNvPicPr preferRelativeResize="0"/>
          <p:nvPr/>
        </p:nvPicPr>
        <p:blipFill rotWithShape="1">
          <a:blip r:embed="rId3">
            <a:alphaModFix/>
          </a:blip>
          <a:srcRect b="0" l="0" r="0" t="0"/>
          <a:stretch/>
        </p:blipFill>
        <p:spPr>
          <a:xfrm>
            <a:off x="1127125" y="1182687"/>
            <a:ext cx="4889500" cy="2773365"/>
          </a:xfrm>
          <a:prstGeom prst="rect">
            <a:avLst/>
          </a:prstGeom>
          <a:noFill/>
          <a:ln>
            <a:noFill/>
          </a:ln>
        </p:spPr>
      </p:pic>
      <p:sp>
        <p:nvSpPr>
          <p:cNvPr id="205" name="Google Shape;205;p16"/>
          <p:cNvSpPr txBox="1"/>
          <p:nvPr/>
        </p:nvSpPr>
        <p:spPr>
          <a:xfrm>
            <a:off x="1147761" y="3984624"/>
            <a:ext cx="891978" cy="1973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 Normal</a:t>
            </a:r>
            <a:endParaRPr/>
          </a:p>
        </p:txBody>
      </p:sp>
      <p:sp>
        <p:nvSpPr>
          <p:cNvPr id="206" name="Google Shape;206;p16"/>
          <p:cNvSpPr txBox="1"/>
          <p:nvPr/>
        </p:nvSpPr>
        <p:spPr>
          <a:xfrm>
            <a:off x="3714749" y="3984624"/>
            <a:ext cx="1297063" cy="1973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 Peptic ulcer</a:t>
            </a:r>
            <a:endParaRPr/>
          </a:p>
        </p:txBody>
      </p:sp>
      <p:sp>
        <p:nvSpPr>
          <p:cNvPr id="207" name="Google Shape;207;p16"/>
          <p:cNvSpPr txBox="1"/>
          <p:nvPr/>
        </p:nvSpPr>
        <p:spPr>
          <a:xfrm>
            <a:off x="2033585" y="4203699"/>
            <a:ext cx="2619379" cy="20241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CNR/SPL/Photo Researchers, Inc.</a:t>
            </a:r>
            <a:endParaRPr/>
          </a:p>
        </p:txBody>
      </p:sp>
      <p:sp>
        <p:nvSpPr>
          <p:cNvPr id="208" name="Google Shape;208;p16"/>
          <p:cNvSpPr txBox="1"/>
          <p:nvPr/>
        </p:nvSpPr>
        <p:spPr>
          <a:xfrm>
            <a:off x="1879599" y="912767"/>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214" name="Google Shape;214;p17"/>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215" name="Google Shape;215;p17"/>
          <p:cNvGrpSpPr/>
          <p:nvPr/>
        </p:nvGrpSpPr>
        <p:grpSpPr>
          <a:xfrm>
            <a:off x="211126" y="104762"/>
            <a:ext cx="980378" cy="1007347"/>
            <a:chOff x="-2" y="-2"/>
            <a:chExt cx="980377" cy="1007346"/>
          </a:xfrm>
        </p:grpSpPr>
        <p:sp>
          <p:nvSpPr>
            <p:cNvPr id="216" name="Google Shape;216;p1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17" name="Google Shape;217;p1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218" name="Google Shape;218;p17"/>
            <p:cNvGrpSpPr/>
            <p:nvPr/>
          </p:nvGrpSpPr>
          <p:grpSpPr>
            <a:xfrm>
              <a:off x="142132" y="146024"/>
              <a:ext cx="696262" cy="715338"/>
              <a:chOff x="-2" y="-1"/>
              <a:chExt cx="696261" cy="715337"/>
            </a:xfrm>
          </p:grpSpPr>
          <p:sp>
            <p:nvSpPr>
              <p:cNvPr id="219" name="Google Shape;219;p1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220" name="Google Shape;220;p1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221" name="Google Shape;221;p17"/>
          <p:cNvSpPr txBox="1"/>
          <p:nvPr/>
        </p:nvSpPr>
        <p:spPr>
          <a:xfrm>
            <a:off x="272653" y="1942090"/>
            <a:ext cx="8598694" cy="343339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a:t>
            </a:r>
            <a:r>
              <a:rPr b="0" i="0" lang="en-US" sz="1800" u="none" cap="none" strike="noStrike">
                <a:solidFill>
                  <a:srgbClr val="000000"/>
                </a:solidFill>
                <a:latin typeface="Arial"/>
                <a:ea typeface="Arial"/>
                <a:cs typeface="Arial"/>
                <a:sym typeface="Arial"/>
              </a:rPr>
              <a:t>Describe the functions of the following components of gastric juice.</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Hydrochloric acid</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Pepsinogen</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Pepsin</a:t>
            </a:r>
            <a:endParaRPr b="0" i="0" sz="1200" u="none" cap="none" strike="noStrike">
              <a:solidFill>
                <a:srgbClr val="000000"/>
              </a:solidFill>
              <a:latin typeface="Merriweather Sans"/>
              <a:ea typeface="Merriweather Sans"/>
              <a:cs typeface="Merriweather Sans"/>
              <a:sym typeface="Merriweather Sans"/>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Intrinsic factor</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Gastric Lipase</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Chemical Messengers</a:t>
            </a:r>
            <a:br>
              <a:rPr b="1"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222" name="Google Shape;222;p17"/>
          <p:cNvGrpSpPr/>
          <p:nvPr/>
        </p:nvGrpSpPr>
        <p:grpSpPr>
          <a:xfrm>
            <a:off x="-74261" y="6205461"/>
            <a:ext cx="12248974" cy="755704"/>
            <a:chOff x="-2" y="-1"/>
            <a:chExt cx="12248973" cy="755703"/>
          </a:xfrm>
        </p:grpSpPr>
        <p:sp>
          <p:nvSpPr>
            <p:cNvPr id="223" name="Google Shape;223;p17"/>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24" name="Google Shape;224;p17"/>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225" name="Google Shape;225;p17"/>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226" name="Google Shape;226;p17"/>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300"/>
                                        <p:tgtEl>
                                          <p:spTgt spid="215"/>
                                        </p:tgtEl>
                                        <p:attrNameLst>
                                          <p:attrName>ppt_w</p:attrName>
                                        </p:attrNameLst>
                                      </p:cBhvr>
                                      <p:tavLst>
                                        <p:tav fmla="" tm="0">
                                          <p:val>
                                            <p:strVal val="0"/>
                                          </p:val>
                                        </p:tav>
                                        <p:tav fmla="" tm="100000">
                                          <p:val>
                                            <p:strVal val="#ppt_w"/>
                                          </p:val>
                                        </p:tav>
                                      </p:tavLst>
                                    </p:anim>
                                    <p:anim calcmode="lin" valueType="num">
                                      <p:cBhvr additive="base">
                                        <p:cTn dur="300"/>
                                        <p:tgtEl>
                                          <p:spTgt spid="2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232" name="Google Shape;232;p18"/>
          <p:cNvSpPr txBox="1"/>
          <p:nvPr>
            <p:ph idx="4294967295" type="title"/>
          </p:nvPr>
        </p:nvSpPr>
        <p:spPr>
          <a:xfrm>
            <a:off x="76200" y="304800"/>
            <a:ext cx="8991600" cy="685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780"/>
              <a:buFont typeface="Arial"/>
              <a:buNone/>
            </a:pPr>
            <a:r>
              <a:rPr b="1" lang="en-US" sz="3780"/>
              <a:t>Production and Action of Pepsin</a:t>
            </a:r>
            <a:endParaRPr/>
          </a:p>
        </p:txBody>
      </p:sp>
      <p:sp>
        <p:nvSpPr>
          <p:cNvPr id="233" name="Google Shape;233;p18"/>
          <p:cNvSpPr txBox="1"/>
          <p:nvPr/>
        </p:nvSpPr>
        <p:spPr>
          <a:xfrm>
            <a:off x="3428999" y="6272212"/>
            <a:ext cx="2049466" cy="4124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25.15</a:t>
            </a:r>
            <a:endParaRPr/>
          </a:p>
        </p:txBody>
      </p:sp>
      <p:pic>
        <p:nvPicPr>
          <p:cNvPr descr="sal25693_25_15" id="234" name="Google Shape;234;p18"/>
          <p:cNvPicPr preferRelativeResize="0"/>
          <p:nvPr/>
        </p:nvPicPr>
        <p:blipFill rotWithShape="1">
          <a:blip r:embed="rId3">
            <a:alphaModFix/>
          </a:blip>
          <a:srcRect b="0" l="0" r="0" t="0"/>
          <a:stretch/>
        </p:blipFill>
        <p:spPr>
          <a:xfrm>
            <a:off x="82550" y="1254125"/>
            <a:ext cx="8890000" cy="4994275"/>
          </a:xfrm>
          <a:prstGeom prst="rect">
            <a:avLst/>
          </a:prstGeom>
          <a:noFill/>
          <a:ln>
            <a:noFill/>
          </a:ln>
        </p:spPr>
      </p:pic>
      <p:sp>
        <p:nvSpPr>
          <p:cNvPr id="235" name="Google Shape;235;p18"/>
          <p:cNvSpPr txBox="1"/>
          <p:nvPr/>
        </p:nvSpPr>
        <p:spPr>
          <a:xfrm>
            <a:off x="3752849" y="2787649"/>
            <a:ext cx="231417"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HCl</a:t>
            </a:r>
            <a:endParaRPr/>
          </a:p>
        </p:txBody>
      </p:sp>
      <p:sp>
        <p:nvSpPr>
          <p:cNvPr id="236" name="Google Shape;236;p18"/>
          <p:cNvSpPr txBox="1"/>
          <p:nvPr/>
        </p:nvSpPr>
        <p:spPr>
          <a:xfrm>
            <a:off x="2282825" y="2290760"/>
            <a:ext cx="718704"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Parietal cell</a:t>
            </a:r>
            <a:endParaRPr/>
          </a:p>
        </p:txBody>
      </p:sp>
      <p:sp>
        <p:nvSpPr>
          <p:cNvPr id="237" name="Google Shape;237;p18"/>
          <p:cNvSpPr txBox="1"/>
          <p:nvPr/>
        </p:nvSpPr>
        <p:spPr>
          <a:xfrm>
            <a:off x="2282825" y="4424362"/>
            <a:ext cx="577317"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Chief cell</a:t>
            </a:r>
            <a:endParaRPr/>
          </a:p>
        </p:txBody>
      </p:sp>
      <p:sp>
        <p:nvSpPr>
          <p:cNvPr id="238" name="Google Shape;238;p18"/>
          <p:cNvSpPr txBox="1"/>
          <p:nvPr/>
        </p:nvSpPr>
        <p:spPr>
          <a:xfrm>
            <a:off x="1085850" y="5718174"/>
            <a:ext cx="824310"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Gastric gland</a:t>
            </a:r>
            <a:endParaRPr/>
          </a:p>
        </p:txBody>
      </p:sp>
      <p:sp>
        <p:nvSpPr>
          <p:cNvPr id="239" name="Google Shape;239;p18"/>
          <p:cNvSpPr txBox="1"/>
          <p:nvPr/>
        </p:nvSpPr>
        <p:spPr>
          <a:xfrm>
            <a:off x="6190598" y="3670300"/>
            <a:ext cx="958565"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Pepsin</a:t>
            </a:r>
            <a:br>
              <a:rPr b="1" i="0" lang="en-US" sz="1000" u="none" cap="none" strike="noStrike">
                <a:solidFill>
                  <a:srgbClr val="000000"/>
                </a:solidFill>
                <a:latin typeface="Arial"/>
                <a:ea typeface="Arial"/>
                <a:cs typeface="Arial"/>
                <a:sym typeface="Arial"/>
              </a:rPr>
            </a:br>
            <a:r>
              <a:rPr b="1" i="0" lang="en-US" sz="1000" u="none" cap="none" strike="noStrike">
                <a:solidFill>
                  <a:srgbClr val="000000"/>
                </a:solidFill>
                <a:latin typeface="Arial"/>
                <a:ea typeface="Arial"/>
                <a:cs typeface="Arial"/>
                <a:sym typeface="Arial"/>
              </a:rPr>
              <a:t>(active enzyme)</a:t>
            </a:r>
            <a:endParaRPr/>
          </a:p>
        </p:txBody>
      </p:sp>
      <p:sp>
        <p:nvSpPr>
          <p:cNvPr id="240" name="Google Shape;240;p18"/>
          <p:cNvSpPr/>
          <p:nvPr/>
        </p:nvSpPr>
        <p:spPr>
          <a:xfrm>
            <a:off x="1741485" y="2379660"/>
            <a:ext cx="471490" cy="361953"/>
          </a:xfrm>
          <a:custGeom>
            <a:rect b="b" l="l" r="r" t="t"/>
            <a:pathLst>
              <a:path extrusionOk="0" h="21600" w="21600">
                <a:moveTo>
                  <a:pt x="0" y="21600"/>
                </a:moveTo>
                <a:lnTo>
                  <a:pt x="16734" y="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1" name="Google Shape;241;p18"/>
          <p:cNvSpPr/>
          <p:nvPr/>
        </p:nvSpPr>
        <p:spPr>
          <a:xfrm>
            <a:off x="1752599" y="4003674"/>
            <a:ext cx="469901" cy="504828"/>
          </a:xfrm>
          <a:custGeom>
            <a:rect b="b" l="l" r="r" t="t"/>
            <a:pathLst>
              <a:path extrusionOk="0" h="21600" w="21600">
                <a:moveTo>
                  <a:pt x="0" y="0"/>
                </a:moveTo>
                <a:lnTo>
                  <a:pt x="16114" y="21600"/>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2" name="Google Shape;242;p18"/>
          <p:cNvSpPr/>
          <p:nvPr/>
        </p:nvSpPr>
        <p:spPr>
          <a:xfrm>
            <a:off x="1731960" y="2370135"/>
            <a:ext cx="485778" cy="361953"/>
          </a:xfrm>
          <a:custGeom>
            <a:rect b="b" l="l" r="r" t="t"/>
            <a:pathLst>
              <a:path extrusionOk="0" h="21600" w="21600">
                <a:moveTo>
                  <a:pt x="0" y="21600"/>
                </a:moveTo>
                <a:lnTo>
                  <a:pt x="16283" y="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3" name="Google Shape;243;p18"/>
          <p:cNvSpPr/>
          <p:nvPr/>
        </p:nvSpPr>
        <p:spPr>
          <a:xfrm>
            <a:off x="1731960" y="3994149"/>
            <a:ext cx="490540" cy="517526"/>
          </a:xfrm>
          <a:custGeom>
            <a:rect b="b" l="l" r="r" t="t"/>
            <a:pathLst>
              <a:path extrusionOk="0" h="21600" w="21600">
                <a:moveTo>
                  <a:pt x="0" y="0"/>
                </a:moveTo>
                <a:lnTo>
                  <a:pt x="16097" y="2160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4" name="Google Shape;244;p18"/>
          <p:cNvSpPr txBox="1"/>
          <p:nvPr/>
        </p:nvSpPr>
        <p:spPr>
          <a:xfrm>
            <a:off x="3514725" y="4424362"/>
            <a:ext cx="732471"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Pepsinogen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(zymogen)</a:t>
            </a:r>
            <a:endParaRPr/>
          </a:p>
        </p:txBody>
      </p:sp>
      <p:sp>
        <p:nvSpPr>
          <p:cNvPr id="245" name="Google Shape;245;p18"/>
          <p:cNvSpPr txBox="1"/>
          <p:nvPr/>
        </p:nvSpPr>
        <p:spPr>
          <a:xfrm>
            <a:off x="5195001" y="2333625"/>
            <a:ext cx="584387"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Removed</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peptide</a:t>
            </a:r>
            <a:endParaRPr/>
          </a:p>
        </p:txBody>
      </p:sp>
      <p:sp>
        <p:nvSpPr>
          <p:cNvPr id="246" name="Google Shape;246;p18"/>
          <p:cNvSpPr txBox="1"/>
          <p:nvPr/>
        </p:nvSpPr>
        <p:spPr>
          <a:xfrm>
            <a:off x="7938620" y="2333625"/>
            <a:ext cx="513694"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Dietary</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proteins</a:t>
            </a:r>
            <a:endParaRPr/>
          </a:p>
        </p:txBody>
      </p:sp>
      <p:sp>
        <p:nvSpPr>
          <p:cNvPr id="247" name="Google Shape;247;p18"/>
          <p:cNvSpPr txBox="1"/>
          <p:nvPr/>
        </p:nvSpPr>
        <p:spPr>
          <a:xfrm>
            <a:off x="7568040" y="4918075"/>
            <a:ext cx="1064358"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Partially digested</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protein</a:t>
            </a:r>
            <a:endParaRPr/>
          </a:p>
        </p:txBody>
      </p:sp>
      <p:sp>
        <p:nvSpPr>
          <p:cNvPr id="248" name="Google Shape;248;p18"/>
          <p:cNvSpPr txBox="1"/>
          <p:nvPr/>
        </p:nvSpPr>
        <p:spPr>
          <a:xfrm>
            <a:off x="2616199" y="1045138"/>
            <a:ext cx="4035626"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254" name="Google Shape;254;p19"/>
          <p:cNvSpPr txBox="1"/>
          <p:nvPr>
            <p:ph idx="4294967295" type="title"/>
          </p:nvPr>
        </p:nvSpPr>
        <p:spPr>
          <a:xfrm>
            <a:off x="-2" y="0"/>
            <a:ext cx="9144004" cy="944563"/>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Gastric Motility</a:t>
            </a:r>
            <a:endParaRPr/>
          </a:p>
        </p:txBody>
      </p:sp>
      <p:sp>
        <p:nvSpPr>
          <p:cNvPr id="255" name="Google Shape;255;p19"/>
          <p:cNvSpPr txBox="1"/>
          <p:nvPr>
            <p:ph idx="4294967295" type="body"/>
          </p:nvPr>
        </p:nvSpPr>
        <p:spPr>
          <a:xfrm>
            <a:off x="350836" y="1036635"/>
            <a:ext cx="8351840" cy="556260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t>swallow food</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mechanoreceptors in the pharynx</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medulla oblongata.</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the vagus nerves stomach</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receptive-relaxation response</a:t>
            </a:r>
            <a:endParaRPr sz="2000"/>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a </a:t>
            </a:r>
            <a:r>
              <a:rPr b="1" lang="en-US"/>
              <a:t>rhythm of peristaltic contractions </a:t>
            </a:r>
            <a:r>
              <a:rPr lang="en-US">
                <a:solidFill>
                  <a:srgbClr val="000000"/>
                </a:solidFill>
              </a:rPr>
              <a:t>controlled by </a:t>
            </a:r>
            <a:r>
              <a:rPr b="1" lang="en-US"/>
              <a:t>pacemaker cells </a:t>
            </a:r>
            <a:r>
              <a:rPr lang="en-US">
                <a:solidFill>
                  <a:srgbClr val="000000"/>
                </a:solidFill>
              </a:rPr>
              <a:t>in longitudinal layer of muscularis external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idx="4294967295" type="title"/>
          </p:nvPr>
        </p:nvSpPr>
        <p:spPr>
          <a:xfrm>
            <a:off x="-2" y="441323"/>
            <a:ext cx="9144004" cy="114300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Digestion and Absorption</a:t>
            </a:r>
            <a:endParaRPr/>
          </a:p>
        </p:txBody>
      </p:sp>
      <p:sp>
        <p:nvSpPr>
          <p:cNvPr id="261" name="Google Shape;261;p20"/>
          <p:cNvSpPr txBox="1"/>
          <p:nvPr>
            <p:ph idx="4294967295" type="body"/>
          </p:nvPr>
        </p:nvSpPr>
        <p:spPr>
          <a:xfrm>
            <a:off x="334961" y="1874836"/>
            <a:ext cx="8351840" cy="498316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salivary and gastric enzymes partially digest protein and lesser amounts of starch and fat in the stomach</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most digestion </a:t>
            </a:r>
            <a:r>
              <a:rPr b="0" lang="en-US"/>
              <a:t>and </a:t>
            </a:r>
            <a:r>
              <a:rPr b="1" lang="en-US">
                <a:solidFill>
                  <a:srgbClr val="000000"/>
                </a:solidFill>
              </a:rPr>
              <a:t>nearly all absorption </a:t>
            </a:r>
            <a:r>
              <a:rPr b="0" lang="en-US"/>
              <a:t>occur after the chyme has passed into the </a:t>
            </a:r>
            <a:r>
              <a:rPr b="1" lang="en-US">
                <a:solidFill>
                  <a:srgbClr val="000000"/>
                </a:solidFill>
              </a:rPr>
              <a:t>small intestine</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stomach does not absorb any significant amount of nutrients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aspirin</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some lipid-soluble drugs</a:t>
            </a:r>
            <a:endParaRPr/>
          </a:p>
        </p:txBody>
      </p:sp>
      <p:sp>
        <p:nvSpPr>
          <p:cNvPr id="262" name="Google Shape;262;p2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3"/>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Clr>
                <a:srgbClr val="000000"/>
              </a:buClr>
              <a:buSzPts val="2340"/>
              <a:buFont typeface="Georgia"/>
              <a:buNone/>
            </a:pPr>
            <a:r>
              <a:rPr b="1" lang="en-US" sz="2340">
                <a:latin typeface="Georgia"/>
                <a:ea typeface="Georgia"/>
                <a:cs typeface="Georgia"/>
                <a:sym typeface="Georgia"/>
              </a:rPr>
              <a:t>LEARNING OUTCOMES</a:t>
            </a:r>
            <a:endParaRPr/>
          </a:p>
        </p:txBody>
      </p:sp>
      <p:sp>
        <p:nvSpPr>
          <p:cNvPr id="35" name="Google Shape;35;p3"/>
          <p:cNvSpPr txBox="1"/>
          <p:nvPr>
            <p:ph idx="1" type="body"/>
          </p:nvPr>
        </p:nvSpPr>
        <p:spPr>
          <a:xfrm>
            <a:off x="311698" y="1073094"/>
            <a:ext cx="8520604" cy="4711811"/>
          </a:xfrm>
          <a:prstGeom prst="rect">
            <a:avLst/>
          </a:prstGeom>
          <a:noFill/>
          <a:ln>
            <a:noFill/>
          </a:ln>
        </p:spPr>
        <p:txBody>
          <a:bodyPr anchorCtr="0" anchor="t" bIns="91400" lIns="91400" spcFirstLastPara="1" rIns="91400" wrap="square" tIns="91400">
            <a:normAutofit/>
          </a:bodyPr>
          <a:lstStyle/>
          <a:p>
            <a:pPr indent="0" lvl="0" marL="0" rtl="0" algn="just">
              <a:lnSpc>
                <a:spcPct val="80000"/>
              </a:lnSpc>
              <a:spcBef>
                <a:spcPts val="0"/>
              </a:spcBef>
              <a:spcAft>
                <a:spcPts val="0"/>
              </a:spcAft>
              <a:buClr>
                <a:srgbClr val="000000"/>
              </a:buClr>
              <a:buSzPts val="1530"/>
              <a:buFont typeface="Georgia"/>
              <a:buNone/>
            </a:pPr>
            <a:r>
              <a:rPr b="1" lang="en-US" sz="1530">
                <a:solidFill>
                  <a:srgbClr val="000000"/>
                </a:solidFill>
                <a:latin typeface="Georgia"/>
                <a:ea typeface="Georgia"/>
                <a:cs typeface="Georgia"/>
                <a:sym typeface="Georgia"/>
              </a:rPr>
              <a:t>As a result of the lesson you will be able to:</a:t>
            </a:r>
            <a:endParaRPr/>
          </a:p>
          <a:p>
            <a:pPr indent="0" lvl="0" marL="0" rtl="0" algn="just">
              <a:lnSpc>
                <a:spcPct val="80000"/>
              </a:lnSpc>
              <a:spcBef>
                <a:spcPts val="0"/>
              </a:spcBef>
              <a:spcAft>
                <a:spcPts val="0"/>
              </a:spcAft>
              <a:buClr>
                <a:srgbClr val="000000"/>
              </a:buClr>
              <a:buSzPts val="2040"/>
              <a:buFont typeface="Georgia"/>
              <a:buNone/>
            </a:pPr>
            <a:r>
              <a:t/>
            </a:r>
            <a:endParaRPr sz="2040"/>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describe the gross and microscopic anatomy of the stomach;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state the function of each type of epithelial cell in the gastric mucosa;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identify the secretions of the stomach and state their functions;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explain how the stomach produces hydrochloric acid and pepsin;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describe the contractile responses of the stomach to food;</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describe </a:t>
            </a:r>
            <a:r>
              <a:rPr lang="en-US" sz="1530"/>
              <a:t>the three phases </a:t>
            </a:r>
            <a:r>
              <a:rPr b="1" i="1" lang="en-US" sz="1530">
                <a:solidFill>
                  <a:srgbClr val="000000"/>
                </a:solidFill>
                <a:latin typeface="Georgia"/>
                <a:ea typeface="Georgia"/>
                <a:cs typeface="Georgia"/>
                <a:sym typeface="Georgia"/>
              </a:rPr>
              <a:t>of gastric function and how gastric activity is activated </a:t>
            </a:r>
            <a:r>
              <a:rPr lang="en-US" sz="1530"/>
              <a:t>and inhibited.</a:t>
            </a:r>
            <a:endParaRPr sz="2040"/>
          </a:p>
          <a:p>
            <a:pPr indent="-335902" lvl="0" marL="419879" rtl="0" algn="just">
              <a:lnSpc>
                <a:spcPct val="60000"/>
              </a:lnSpc>
              <a:spcBef>
                <a:spcPts val="2000"/>
              </a:spcBef>
              <a:spcAft>
                <a:spcPts val="0"/>
              </a:spcAft>
              <a:buClr>
                <a:srgbClr val="000000"/>
              </a:buClr>
              <a:buSzPts val="1530"/>
              <a:buFont typeface="Georgia"/>
              <a:buChar char="❏"/>
            </a:pPr>
            <a:r>
              <a:rPr lang="en-US" sz="1530"/>
              <a:t>describe the gross and microscopic anatomy of the liver, gallbladder, bile duct system, and pancreas;</a:t>
            </a:r>
            <a:endParaRPr sz="2040"/>
          </a:p>
          <a:p>
            <a:pPr indent="-335902" lvl="0" marL="419879" rtl="0" algn="just">
              <a:lnSpc>
                <a:spcPct val="60000"/>
              </a:lnSpc>
              <a:spcBef>
                <a:spcPts val="2000"/>
              </a:spcBef>
              <a:spcAft>
                <a:spcPts val="0"/>
              </a:spcAft>
              <a:buClr>
                <a:srgbClr val="000000"/>
              </a:buClr>
              <a:buSzPts val="1530"/>
              <a:buFont typeface="Georgia"/>
              <a:buChar char="❏"/>
            </a:pPr>
            <a:r>
              <a:rPr lang="en-US" sz="1530"/>
              <a:t>describe the digestive secretions and functions of the liver, gallbladder, and pancreas; </a:t>
            </a:r>
            <a:endParaRPr sz="2040"/>
          </a:p>
          <a:p>
            <a:pPr indent="-335902" lvl="0" marL="419879" rtl="0" algn="just">
              <a:lnSpc>
                <a:spcPct val="60000"/>
              </a:lnSpc>
              <a:spcBef>
                <a:spcPts val="2000"/>
              </a:spcBef>
              <a:spcAft>
                <a:spcPts val="0"/>
              </a:spcAft>
              <a:buClr>
                <a:srgbClr val="000000"/>
              </a:buClr>
              <a:buSzPts val="1530"/>
              <a:buFont typeface="Georgia"/>
              <a:buChar char="❏"/>
            </a:pPr>
            <a:r>
              <a:rPr lang="en-US" sz="1530"/>
              <a:t>explain how hormones regulate secretion by the liver and pancreas. </a:t>
            </a:r>
            <a:br>
              <a:rPr b="1" i="1" lang="en-US" sz="1530">
                <a:solidFill>
                  <a:srgbClr val="000000"/>
                </a:solidFill>
                <a:latin typeface="Georgia"/>
                <a:ea typeface="Georgia"/>
                <a:cs typeface="Georgia"/>
                <a:sym typeface="Georgia"/>
              </a:rPr>
            </a:br>
            <a:endParaRPr sz="2040"/>
          </a:p>
        </p:txBody>
      </p:sp>
      <p:sp>
        <p:nvSpPr>
          <p:cNvPr id="36" name="Google Shape;36;p3"/>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7" name="Google Shape;37;p3"/>
          <p:cNvSpPr/>
          <p:nvPr/>
        </p:nvSpPr>
        <p:spPr>
          <a:xfrm>
            <a:off x="4319730" y="5846621"/>
            <a:ext cx="4765293"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38" name="Google Shape;38;p3"/>
          <p:cNvGrpSpPr/>
          <p:nvPr/>
        </p:nvGrpSpPr>
        <p:grpSpPr>
          <a:xfrm>
            <a:off x="-74261" y="6205461"/>
            <a:ext cx="12248974" cy="755703"/>
            <a:chOff x="-2" y="-1"/>
            <a:chExt cx="12248973" cy="755702"/>
          </a:xfrm>
        </p:grpSpPr>
        <p:sp>
          <p:nvSpPr>
            <p:cNvPr id="39" name="Google Shape;39;p3"/>
            <p:cNvSpPr/>
            <p:nvPr/>
          </p:nvSpPr>
          <p:spPr>
            <a:xfrm>
              <a:off x="2797115" y="18571"/>
              <a:ext cx="9451856" cy="68419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0" name="Google Shape;40;p3"/>
            <p:cNvSpPr/>
            <p:nvPr/>
          </p:nvSpPr>
          <p:spPr>
            <a:xfrm>
              <a:off x="58513" y="16860"/>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41" name="Google Shape;41;p3"/>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42" name="Google Shape;42;p3"/>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500"/>
                                        <p:tgtEl>
                                          <p:spTgt spid="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1"/>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268" name="Google Shape;268;p21"/>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269" name="Google Shape;269;p21"/>
          <p:cNvGrpSpPr/>
          <p:nvPr/>
        </p:nvGrpSpPr>
        <p:grpSpPr>
          <a:xfrm>
            <a:off x="211126" y="104762"/>
            <a:ext cx="980378" cy="1007347"/>
            <a:chOff x="-2" y="-2"/>
            <a:chExt cx="980377" cy="1007346"/>
          </a:xfrm>
        </p:grpSpPr>
        <p:sp>
          <p:nvSpPr>
            <p:cNvPr id="270" name="Google Shape;270;p21"/>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71" name="Google Shape;271;p21"/>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272" name="Google Shape;272;p21"/>
            <p:cNvGrpSpPr/>
            <p:nvPr/>
          </p:nvGrpSpPr>
          <p:grpSpPr>
            <a:xfrm>
              <a:off x="142132" y="146024"/>
              <a:ext cx="696262" cy="715338"/>
              <a:chOff x="-2" y="-1"/>
              <a:chExt cx="696261" cy="715337"/>
            </a:xfrm>
          </p:grpSpPr>
          <p:sp>
            <p:nvSpPr>
              <p:cNvPr id="273" name="Google Shape;273;p21"/>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274" name="Google Shape;274;p21"/>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275" name="Google Shape;275;p21"/>
          <p:cNvSpPr txBox="1"/>
          <p:nvPr/>
        </p:nvSpPr>
        <p:spPr>
          <a:xfrm>
            <a:off x="272653" y="2362199"/>
            <a:ext cx="8598694" cy="21336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2. Why don’t the components of gastric juice damage the wall of the stomach in the absence of a </a:t>
            </a:r>
            <a:r>
              <a:rPr b="0" i="1" lang="en-US" sz="2400" u="none" cap="none" strike="noStrike">
                <a:solidFill>
                  <a:srgbClr val="000000"/>
                </a:solidFill>
                <a:latin typeface="Arial"/>
                <a:ea typeface="Arial"/>
                <a:cs typeface="Arial"/>
                <a:sym typeface="Arial"/>
              </a:rPr>
              <a:t>H. pylori</a:t>
            </a:r>
            <a:r>
              <a:rPr b="0" i="0" lang="en-US" sz="2400" u="none" cap="none" strike="noStrike">
                <a:solidFill>
                  <a:srgbClr val="000000"/>
                </a:solidFill>
                <a:latin typeface="Arial"/>
                <a:ea typeface="Arial"/>
                <a:cs typeface="Arial"/>
                <a:sym typeface="Arial"/>
              </a:rPr>
              <a:t> infection?</a:t>
            </a:r>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276" name="Google Shape;276;p21"/>
          <p:cNvGrpSpPr/>
          <p:nvPr/>
        </p:nvGrpSpPr>
        <p:grpSpPr>
          <a:xfrm>
            <a:off x="-74261" y="6205461"/>
            <a:ext cx="12248974" cy="755704"/>
            <a:chOff x="-2" y="-1"/>
            <a:chExt cx="12248973" cy="755703"/>
          </a:xfrm>
        </p:grpSpPr>
        <p:sp>
          <p:nvSpPr>
            <p:cNvPr id="277" name="Google Shape;277;p21"/>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78" name="Google Shape;278;p21"/>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279" name="Google Shape;279;p21"/>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280" name="Google Shape;280;p21"/>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300"/>
                                        <p:tgtEl>
                                          <p:spTgt spid="269"/>
                                        </p:tgtEl>
                                        <p:attrNameLst>
                                          <p:attrName>ppt_w</p:attrName>
                                        </p:attrNameLst>
                                      </p:cBhvr>
                                      <p:tavLst>
                                        <p:tav fmla="" tm="0">
                                          <p:val>
                                            <p:strVal val="0"/>
                                          </p:val>
                                        </p:tav>
                                        <p:tav fmla="" tm="100000">
                                          <p:val>
                                            <p:strVal val="#ppt_w"/>
                                          </p:val>
                                        </p:tav>
                                      </p:tavLst>
                                    </p:anim>
                                    <p:anim calcmode="lin" valueType="num">
                                      <p:cBhvr additive="base">
                                        <p:cTn dur="300"/>
                                        <p:tgtEl>
                                          <p:spTgt spid="2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2"/>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286" name="Google Shape;286;p22"/>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287" name="Google Shape;287;p22"/>
          <p:cNvGrpSpPr/>
          <p:nvPr/>
        </p:nvGrpSpPr>
        <p:grpSpPr>
          <a:xfrm>
            <a:off x="211126" y="104762"/>
            <a:ext cx="980378" cy="1007347"/>
            <a:chOff x="-2" y="-2"/>
            <a:chExt cx="980377" cy="1007346"/>
          </a:xfrm>
        </p:grpSpPr>
        <p:sp>
          <p:nvSpPr>
            <p:cNvPr id="288" name="Google Shape;288;p22"/>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89" name="Google Shape;289;p22"/>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290" name="Google Shape;290;p22"/>
            <p:cNvGrpSpPr/>
            <p:nvPr/>
          </p:nvGrpSpPr>
          <p:grpSpPr>
            <a:xfrm>
              <a:off x="142132" y="146024"/>
              <a:ext cx="696262" cy="715338"/>
              <a:chOff x="-2" y="-1"/>
              <a:chExt cx="696261" cy="715337"/>
            </a:xfrm>
          </p:grpSpPr>
          <p:sp>
            <p:nvSpPr>
              <p:cNvPr id="291" name="Google Shape;291;p22"/>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292" name="Google Shape;292;p22"/>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293" name="Google Shape;293;p22"/>
          <p:cNvSpPr txBox="1"/>
          <p:nvPr/>
        </p:nvSpPr>
        <p:spPr>
          <a:xfrm>
            <a:off x="272653" y="2540000"/>
            <a:ext cx="8598694" cy="17780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3.Why don’t most other types of bacteria produce ulcers?</a:t>
            </a:r>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294" name="Google Shape;294;p22"/>
          <p:cNvGrpSpPr/>
          <p:nvPr/>
        </p:nvGrpSpPr>
        <p:grpSpPr>
          <a:xfrm>
            <a:off x="-74261" y="6205461"/>
            <a:ext cx="12248974" cy="755704"/>
            <a:chOff x="-2" y="-1"/>
            <a:chExt cx="12248973" cy="755703"/>
          </a:xfrm>
        </p:grpSpPr>
        <p:sp>
          <p:nvSpPr>
            <p:cNvPr id="295" name="Google Shape;295;p22"/>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96" name="Google Shape;296;p22"/>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297" name="Google Shape;297;p22"/>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298" name="Google Shape;298;p22"/>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300"/>
                                        <p:tgtEl>
                                          <p:spTgt spid="287"/>
                                        </p:tgtEl>
                                        <p:attrNameLst>
                                          <p:attrName>ppt_w</p:attrName>
                                        </p:attrNameLst>
                                      </p:cBhvr>
                                      <p:tavLst>
                                        <p:tav fmla="" tm="0">
                                          <p:val>
                                            <p:strVal val="0"/>
                                          </p:val>
                                        </p:tav>
                                        <p:tav fmla="" tm="100000">
                                          <p:val>
                                            <p:strVal val="#ppt_w"/>
                                          </p:val>
                                        </p:tav>
                                      </p:tavLst>
                                    </p:anim>
                                    <p:anim calcmode="lin" valueType="num">
                                      <p:cBhvr additive="base">
                                        <p:cTn dur="300"/>
                                        <p:tgtEl>
                                          <p:spTgt spid="2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3"/>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04" name="Google Shape;304;p23"/>
          <p:cNvSpPr txBox="1"/>
          <p:nvPr>
            <p:ph idx="4294967295" type="title"/>
          </p:nvPr>
        </p:nvSpPr>
        <p:spPr>
          <a:xfrm>
            <a:off x="-2" y="0"/>
            <a:ext cx="9144004" cy="9604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Protection of the Stomach</a:t>
            </a:r>
            <a:endParaRPr/>
          </a:p>
        </p:txBody>
      </p:sp>
      <p:sp>
        <p:nvSpPr>
          <p:cNvPr id="305" name="Google Shape;305;p23"/>
          <p:cNvSpPr txBox="1"/>
          <p:nvPr>
            <p:ph idx="4294967295" type="body"/>
          </p:nvPr>
        </p:nvSpPr>
        <p:spPr>
          <a:xfrm>
            <a:off x="396875" y="914400"/>
            <a:ext cx="84582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lang="en-US" sz="2800">
                <a:solidFill>
                  <a:srgbClr val="000000"/>
                </a:solidFill>
              </a:rPr>
              <a:t>living stomach is </a:t>
            </a:r>
            <a:r>
              <a:rPr b="1" lang="en-US"/>
              <a:t>protected in three ways </a:t>
            </a:r>
            <a:r>
              <a:rPr lang="en-US" sz="2800">
                <a:solidFill>
                  <a:srgbClr val="000000"/>
                </a:solidFill>
              </a:rPr>
              <a:t>from the harsh acidic and enzymatic environment it creates</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mucous coat </a:t>
            </a:r>
            <a:r>
              <a:rPr b="0" lang="en-US"/>
              <a:t>– thick, highly alkaline mucus resists action of acid and enzymes</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tight junctions </a:t>
            </a:r>
            <a:r>
              <a:rPr b="0" lang="en-US"/>
              <a:t>- between epithelial cells prevent gastric juice from seeping between them and digesting the connective tissue of the lamina propria and beyond</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epithelial cell replacement </a:t>
            </a:r>
            <a:r>
              <a:rPr b="0" lang="en-US"/>
              <a:t>– stomach epithelial cells live only 3 to 6 days</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sloughed off into the chyme and digested with the food</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replaced rapidly by cell division in the gastric pits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4"/>
          <p:cNvSpPr txBox="1"/>
          <p:nvPr>
            <p:ph idx="4294967295" type="title"/>
          </p:nvPr>
        </p:nvSpPr>
        <p:spPr>
          <a:xfrm>
            <a:off x="-2" y="350837"/>
            <a:ext cx="9144004" cy="974726"/>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Regulation of Gastric Function</a:t>
            </a:r>
            <a:endParaRPr/>
          </a:p>
        </p:txBody>
      </p:sp>
      <p:sp>
        <p:nvSpPr>
          <p:cNvPr id="311" name="Google Shape;311;p24"/>
          <p:cNvSpPr txBox="1"/>
          <p:nvPr>
            <p:ph idx="4294967295" type="body"/>
          </p:nvPr>
        </p:nvSpPr>
        <p:spPr>
          <a:xfrm>
            <a:off x="411161" y="1493837"/>
            <a:ext cx="8504240" cy="536416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The nervous and endocrine systems </a:t>
            </a:r>
            <a:endParaRPr/>
          </a:p>
          <a:p>
            <a:pPr indent="-467894" lvl="0" marL="467894" rtl="0" algn="l">
              <a:lnSpc>
                <a:spcPct val="100000"/>
              </a:lnSpc>
              <a:spcBef>
                <a:spcPts val="600"/>
              </a:spcBef>
              <a:spcAft>
                <a:spcPts val="0"/>
              </a:spcAft>
              <a:buClr>
                <a:srgbClr val="000000"/>
              </a:buClr>
              <a:buSzPts val="2400"/>
              <a:buFont typeface="Arial"/>
              <a:buAutoNum type="alphaUcPeriod"/>
            </a:pPr>
            <a:r>
              <a:rPr lang="en-US">
                <a:solidFill>
                  <a:srgbClr val="000000"/>
                </a:solidFill>
              </a:rPr>
              <a:t>increase gastric secretion and motility when food is eaten </a:t>
            </a:r>
            <a:endParaRPr/>
          </a:p>
          <a:p>
            <a:pPr indent="-467894" lvl="0" marL="467894" rtl="0" algn="l">
              <a:lnSpc>
                <a:spcPct val="100000"/>
              </a:lnSpc>
              <a:spcBef>
                <a:spcPts val="600"/>
              </a:spcBef>
              <a:spcAft>
                <a:spcPts val="0"/>
              </a:spcAft>
              <a:buClr>
                <a:srgbClr val="000000"/>
              </a:buClr>
              <a:buSzPts val="2400"/>
              <a:buFont typeface="Arial"/>
              <a:buAutoNum type="alphaUcPeriod"/>
            </a:pPr>
            <a:r>
              <a:rPr lang="en-US">
                <a:solidFill>
                  <a:srgbClr val="000000"/>
                </a:solidFill>
              </a:rPr>
              <a:t>suppress as the stomach empties.</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600"/>
              </a:spcBef>
              <a:spcAft>
                <a:spcPts val="0"/>
              </a:spcAft>
              <a:buClr>
                <a:srgbClr val="000000"/>
              </a:buClr>
              <a:buSzPts val="2800"/>
              <a:buFont typeface="Arial"/>
              <a:buChar char="•"/>
            </a:pPr>
            <a:r>
              <a:rPr lang="en-US" sz="2800">
                <a:solidFill>
                  <a:srgbClr val="000000"/>
                </a:solidFill>
              </a:rPr>
              <a:t>gastric activity is divided into </a:t>
            </a:r>
            <a:r>
              <a:rPr b="1" lang="en-US"/>
              <a:t>three phases</a:t>
            </a:r>
            <a:r>
              <a:rPr lang="en-US" sz="2800">
                <a:solidFill>
                  <a:srgbClr val="000000"/>
                </a:solidFill>
              </a:rPr>
              <a:t>:</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cephalic phase </a:t>
            </a:r>
            <a:r>
              <a:rPr b="0" lang="en-US"/>
              <a:t>– stomach being controlled by brain</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gastric phase – </a:t>
            </a:r>
            <a:r>
              <a:rPr b="0" lang="en-US"/>
              <a:t>stomach controlling itself</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intestinal phase </a:t>
            </a:r>
            <a:r>
              <a:rPr b="0" lang="en-US"/>
              <a:t>– stomach being controlled by small intestine</a:t>
            </a:r>
            <a:endParaRPr/>
          </a:p>
        </p:txBody>
      </p:sp>
      <p:sp>
        <p:nvSpPr>
          <p:cNvPr id="312" name="Google Shape;312;p24"/>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18" name="Google Shape;318;p25"/>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Regulation of Gastric Function</a:t>
            </a:r>
            <a:endParaRPr/>
          </a:p>
        </p:txBody>
      </p:sp>
      <p:sp>
        <p:nvSpPr>
          <p:cNvPr id="319" name="Google Shape;319;p25"/>
          <p:cNvSpPr txBox="1"/>
          <p:nvPr/>
        </p:nvSpPr>
        <p:spPr>
          <a:xfrm>
            <a:off x="4079874" y="6186487"/>
            <a:ext cx="2049466" cy="4124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25.17</a:t>
            </a:r>
            <a:endParaRPr/>
          </a:p>
        </p:txBody>
      </p:sp>
      <p:pic>
        <p:nvPicPr>
          <p:cNvPr descr="sal25693_25_17" id="320" name="Google Shape;320;p25"/>
          <p:cNvPicPr preferRelativeResize="0"/>
          <p:nvPr/>
        </p:nvPicPr>
        <p:blipFill rotWithShape="1">
          <a:blip r:embed="rId3">
            <a:alphaModFix/>
          </a:blip>
          <a:srcRect b="0" l="0" r="0" t="0"/>
          <a:stretch/>
        </p:blipFill>
        <p:spPr>
          <a:xfrm>
            <a:off x="706437" y="1274762"/>
            <a:ext cx="7816851" cy="4794252"/>
          </a:xfrm>
          <a:prstGeom prst="rect">
            <a:avLst/>
          </a:prstGeom>
          <a:noFill/>
          <a:ln>
            <a:noFill/>
          </a:ln>
        </p:spPr>
      </p:pic>
      <p:sp>
        <p:nvSpPr>
          <p:cNvPr id="321" name="Google Shape;321;p25"/>
          <p:cNvSpPr txBox="1"/>
          <p:nvPr/>
        </p:nvSpPr>
        <p:spPr>
          <a:xfrm>
            <a:off x="8169275" y="2973385"/>
            <a:ext cx="127000"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0</a:t>
            </a:r>
            <a:endParaRPr/>
          </a:p>
        </p:txBody>
      </p:sp>
      <p:sp>
        <p:nvSpPr>
          <p:cNvPr id="322" name="Google Shape;322;p25"/>
          <p:cNvSpPr txBox="1"/>
          <p:nvPr/>
        </p:nvSpPr>
        <p:spPr>
          <a:xfrm>
            <a:off x="4659312" y="2908299"/>
            <a:ext cx="127001"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a:t>
            </a:r>
            <a:endParaRPr/>
          </a:p>
        </p:txBody>
      </p:sp>
      <p:sp>
        <p:nvSpPr>
          <p:cNvPr id="323" name="Google Shape;323;p25"/>
          <p:cNvSpPr txBox="1"/>
          <p:nvPr/>
        </p:nvSpPr>
        <p:spPr>
          <a:xfrm>
            <a:off x="4648200" y="3848099"/>
            <a:ext cx="127000"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a:t>
            </a:r>
            <a:endParaRPr/>
          </a:p>
        </p:txBody>
      </p:sp>
      <p:sp>
        <p:nvSpPr>
          <p:cNvPr id="324" name="Google Shape;324;p25"/>
          <p:cNvSpPr txBox="1"/>
          <p:nvPr/>
        </p:nvSpPr>
        <p:spPr>
          <a:xfrm>
            <a:off x="2819400" y="3151185"/>
            <a:ext cx="127000"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a:t>
            </a:r>
            <a:endParaRPr/>
          </a:p>
        </p:txBody>
      </p:sp>
      <p:sp>
        <p:nvSpPr>
          <p:cNvPr id="325" name="Google Shape;325;p25"/>
          <p:cNvSpPr txBox="1"/>
          <p:nvPr/>
        </p:nvSpPr>
        <p:spPr>
          <a:xfrm>
            <a:off x="1220787" y="5819775"/>
            <a:ext cx="127001"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0</a:t>
            </a:r>
            <a:endParaRPr/>
          </a:p>
        </p:txBody>
      </p:sp>
      <p:sp>
        <p:nvSpPr>
          <p:cNvPr id="326" name="Google Shape;326;p25"/>
          <p:cNvSpPr txBox="1"/>
          <p:nvPr/>
        </p:nvSpPr>
        <p:spPr>
          <a:xfrm>
            <a:off x="5881687" y="2441575"/>
            <a:ext cx="68616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a:t>
            </a:r>
            <a:endParaRPr/>
          </a:p>
        </p:txBody>
      </p:sp>
      <p:sp>
        <p:nvSpPr>
          <p:cNvPr id="327" name="Google Shape;327;p25"/>
          <p:cNvSpPr txBox="1"/>
          <p:nvPr/>
        </p:nvSpPr>
        <p:spPr>
          <a:xfrm>
            <a:off x="3313112" y="2441575"/>
            <a:ext cx="68616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a:t>
            </a:r>
            <a:endParaRPr/>
          </a:p>
        </p:txBody>
      </p:sp>
      <p:sp>
        <p:nvSpPr>
          <p:cNvPr id="328" name="Google Shape;328;p25"/>
          <p:cNvSpPr txBox="1"/>
          <p:nvPr/>
        </p:nvSpPr>
        <p:spPr>
          <a:xfrm>
            <a:off x="847724" y="2436810"/>
            <a:ext cx="68616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a:t>
            </a:r>
            <a:endParaRPr/>
          </a:p>
        </p:txBody>
      </p:sp>
      <p:sp>
        <p:nvSpPr>
          <p:cNvPr id="329" name="Google Shape;329;p25"/>
          <p:cNvSpPr txBox="1"/>
          <p:nvPr/>
        </p:nvSpPr>
        <p:spPr>
          <a:xfrm>
            <a:off x="4278312" y="1670050"/>
            <a:ext cx="133373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Long (vagovagal) reflex:</a:t>
            </a:r>
            <a:endParaRPr/>
          </a:p>
        </p:txBody>
      </p:sp>
      <p:sp>
        <p:nvSpPr>
          <p:cNvPr id="330" name="Google Shape;330;p25"/>
          <p:cNvSpPr txBox="1"/>
          <p:nvPr/>
        </p:nvSpPr>
        <p:spPr>
          <a:xfrm>
            <a:off x="4738687" y="1855785"/>
            <a:ext cx="80677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Sensory fibers</a:t>
            </a:r>
            <a:endParaRPr/>
          </a:p>
        </p:txBody>
      </p:sp>
      <p:sp>
        <p:nvSpPr>
          <p:cNvPr id="331" name="Google Shape;331;p25"/>
          <p:cNvSpPr txBox="1"/>
          <p:nvPr/>
        </p:nvSpPr>
        <p:spPr>
          <a:xfrm>
            <a:off x="4738687" y="2032000"/>
            <a:ext cx="673107"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Motor fibers</a:t>
            </a:r>
            <a:endParaRPr/>
          </a:p>
        </p:txBody>
      </p:sp>
      <p:sp>
        <p:nvSpPr>
          <p:cNvPr id="332" name="Google Shape;332;p25"/>
          <p:cNvSpPr txBox="1"/>
          <p:nvPr/>
        </p:nvSpPr>
        <p:spPr>
          <a:xfrm>
            <a:off x="3313112" y="3276600"/>
            <a:ext cx="41286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Gastrin</a:t>
            </a:r>
            <a:endParaRPr/>
          </a:p>
        </p:txBody>
      </p:sp>
      <p:sp>
        <p:nvSpPr>
          <p:cNvPr id="333" name="Google Shape;333;p25"/>
          <p:cNvSpPr txBox="1"/>
          <p:nvPr/>
        </p:nvSpPr>
        <p:spPr>
          <a:xfrm>
            <a:off x="3808412" y="3206750"/>
            <a:ext cx="55897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Histamine</a:t>
            </a:r>
            <a:endParaRPr/>
          </a:p>
        </p:txBody>
      </p:sp>
      <p:sp>
        <p:nvSpPr>
          <p:cNvPr id="334" name="Google Shape;334;p25"/>
          <p:cNvSpPr txBox="1"/>
          <p:nvPr/>
        </p:nvSpPr>
        <p:spPr>
          <a:xfrm>
            <a:off x="5927724" y="3025775"/>
            <a:ext cx="92726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Intestinal gastrin</a:t>
            </a:r>
            <a:endParaRPr/>
          </a:p>
        </p:txBody>
      </p:sp>
      <p:sp>
        <p:nvSpPr>
          <p:cNvPr id="335" name="Google Shape;335;p25"/>
          <p:cNvSpPr txBox="1"/>
          <p:nvPr/>
        </p:nvSpPr>
        <p:spPr>
          <a:xfrm>
            <a:off x="5876925" y="2774950"/>
            <a:ext cx="102912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Sympathetic nerve</a:t>
            </a:r>
            <a:endParaRPr/>
          </a:p>
        </p:txBody>
      </p:sp>
      <p:sp>
        <p:nvSpPr>
          <p:cNvPr id="336" name="Google Shape;336;p25"/>
          <p:cNvSpPr txBox="1"/>
          <p:nvPr/>
        </p:nvSpPr>
        <p:spPr>
          <a:xfrm>
            <a:off x="1006475" y="462597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1</a:t>
            </a:r>
            <a:endParaRPr/>
          </a:p>
        </p:txBody>
      </p:sp>
      <p:sp>
        <p:nvSpPr>
          <p:cNvPr id="337" name="Google Shape;337;p25"/>
          <p:cNvSpPr txBox="1"/>
          <p:nvPr/>
        </p:nvSpPr>
        <p:spPr>
          <a:xfrm>
            <a:off x="3214685" y="462597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a:p>
        </p:txBody>
      </p:sp>
      <p:sp>
        <p:nvSpPr>
          <p:cNvPr id="338" name="Google Shape;338;p25"/>
          <p:cNvSpPr txBox="1"/>
          <p:nvPr/>
        </p:nvSpPr>
        <p:spPr>
          <a:xfrm>
            <a:off x="5715000" y="462597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3</a:t>
            </a:r>
            <a:endParaRPr/>
          </a:p>
        </p:txBody>
      </p:sp>
      <p:sp>
        <p:nvSpPr>
          <p:cNvPr id="339" name="Google Shape;339;p25"/>
          <p:cNvSpPr txBox="1"/>
          <p:nvPr/>
        </p:nvSpPr>
        <p:spPr>
          <a:xfrm>
            <a:off x="1368425" y="5500687"/>
            <a:ext cx="63498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Stimulation</a:t>
            </a:r>
            <a:endParaRPr/>
          </a:p>
        </p:txBody>
      </p:sp>
      <p:sp>
        <p:nvSpPr>
          <p:cNvPr id="340" name="Google Shape;340;p25"/>
          <p:cNvSpPr txBox="1"/>
          <p:nvPr/>
        </p:nvSpPr>
        <p:spPr>
          <a:xfrm>
            <a:off x="1373187" y="5667375"/>
            <a:ext cx="52688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Inhibition</a:t>
            </a:r>
            <a:endParaRPr/>
          </a:p>
        </p:txBody>
      </p:sp>
      <p:sp>
        <p:nvSpPr>
          <p:cNvPr id="341" name="Google Shape;341;p25"/>
          <p:cNvSpPr txBox="1"/>
          <p:nvPr/>
        </p:nvSpPr>
        <p:spPr>
          <a:xfrm>
            <a:off x="1379537" y="5845175"/>
            <a:ext cx="114950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Reduced or no effect</a:t>
            </a:r>
            <a:endParaRPr/>
          </a:p>
        </p:txBody>
      </p:sp>
      <p:sp>
        <p:nvSpPr>
          <p:cNvPr id="342" name="Google Shape;342;p25"/>
          <p:cNvSpPr txBox="1"/>
          <p:nvPr/>
        </p:nvSpPr>
        <p:spPr>
          <a:xfrm>
            <a:off x="1125537" y="5324475"/>
            <a:ext cx="22238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Key</a:t>
            </a:r>
            <a:endParaRPr/>
          </a:p>
        </p:txBody>
      </p:sp>
      <p:sp>
        <p:nvSpPr>
          <p:cNvPr id="343" name="Google Shape;343;p25"/>
          <p:cNvSpPr/>
          <p:nvPr/>
        </p:nvSpPr>
        <p:spPr>
          <a:xfrm>
            <a:off x="4325937" y="2093910"/>
            <a:ext cx="384178" cy="525465"/>
          </a:xfrm>
          <a:custGeom>
            <a:rect b="b" l="l" r="r" t="t"/>
            <a:pathLst>
              <a:path extrusionOk="0" h="21600" w="21600">
                <a:moveTo>
                  <a:pt x="0" y="21600"/>
                </a:moveTo>
                <a:lnTo>
                  <a:pt x="18233"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44" name="Google Shape;344;p25"/>
          <p:cNvSpPr/>
          <p:nvPr/>
        </p:nvSpPr>
        <p:spPr>
          <a:xfrm>
            <a:off x="4292600" y="1922460"/>
            <a:ext cx="417513" cy="585790"/>
          </a:xfrm>
          <a:custGeom>
            <a:rect b="b" l="l" r="r" t="t"/>
            <a:pathLst>
              <a:path extrusionOk="0" h="21600" w="21600">
                <a:moveTo>
                  <a:pt x="0" y="21600"/>
                </a:moveTo>
                <a:lnTo>
                  <a:pt x="18796"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45" name="Google Shape;345;p25"/>
          <p:cNvSpPr/>
          <p:nvPr/>
        </p:nvSpPr>
        <p:spPr>
          <a:xfrm>
            <a:off x="6877049" y="2433635"/>
            <a:ext cx="155576" cy="96840"/>
          </a:xfrm>
          <a:custGeom>
            <a:rect b="b" l="l" r="r" t="t"/>
            <a:pathLst>
              <a:path extrusionOk="0" h="21600" w="21600">
                <a:moveTo>
                  <a:pt x="2242" y="15152"/>
                </a:moveTo>
                <a:lnTo>
                  <a:pt x="0" y="18699"/>
                </a:lnTo>
                <a:lnTo>
                  <a:pt x="0" y="20955"/>
                </a:lnTo>
                <a:lnTo>
                  <a:pt x="204" y="21600"/>
                </a:lnTo>
                <a:lnTo>
                  <a:pt x="1019" y="21600"/>
                </a:lnTo>
                <a:lnTo>
                  <a:pt x="3668" y="20955"/>
                </a:lnTo>
                <a:lnTo>
                  <a:pt x="7540" y="18699"/>
                </a:lnTo>
                <a:lnTo>
                  <a:pt x="12023" y="15475"/>
                </a:lnTo>
                <a:lnTo>
                  <a:pt x="15894" y="11284"/>
                </a:lnTo>
                <a:lnTo>
                  <a:pt x="19155" y="7093"/>
                </a:lnTo>
                <a:lnTo>
                  <a:pt x="21192" y="3546"/>
                </a:lnTo>
                <a:lnTo>
                  <a:pt x="21600" y="2257"/>
                </a:lnTo>
                <a:lnTo>
                  <a:pt x="21600" y="1290"/>
                </a:lnTo>
                <a:lnTo>
                  <a:pt x="20785" y="0"/>
                </a:lnTo>
                <a:lnTo>
                  <a:pt x="19155" y="0"/>
                </a:lnTo>
                <a:lnTo>
                  <a:pt x="16913" y="645"/>
                </a:lnTo>
                <a:lnTo>
                  <a:pt x="14264" y="1934"/>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46" name="Google Shape;346;p25"/>
          <p:cNvCxnSpPr/>
          <p:nvPr/>
        </p:nvCxnSpPr>
        <p:spPr>
          <a:xfrm>
            <a:off x="6589710" y="2506660"/>
            <a:ext cx="287340" cy="1590"/>
          </a:xfrm>
          <a:prstGeom prst="straightConnector1">
            <a:avLst/>
          </a:prstGeom>
          <a:noFill/>
          <a:ln cap="flat" cmpd="sng" w="9525">
            <a:solidFill>
              <a:srgbClr val="FFFFFF"/>
            </a:solidFill>
            <a:prstDash val="solid"/>
            <a:round/>
            <a:headEnd len="sm" w="sm" type="none"/>
            <a:tailEnd len="sm" w="sm" type="none"/>
          </a:ln>
        </p:spPr>
      </p:cxnSp>
      <p:sp>
        <p:nvSpPr>
          <p:cNvPr id="347" name="Google Shape;347;p25"/>
          <p:cNvSpPr/>
          <p:nvPr/>
        </p:nvSpPr>
        <p:spPr>
          <a:xfrm>
            <a:off x="6875460" y="2430460"/>
            <a:ext cx="157165" cy="98428"/>
          </a:xfrm>
          <a:custGeom>
            <a:rect b="b" l="l" r="r" t="t"/>
            <a:pathLst>
              <a:path extrusionOk="0" h="21600" w="21600">
                <a:moveTo>
                  <a:pt x="2200" y="15152"/>
                </a:moveTo>
                <a:lnTo>
                  <a:pt x="400" y="18054"/>
                </a:lnTo>
                <a:lnTo>
                  <a:pt x="0" y="19343"/>
                </a:lnTo>
                <a:lnTo>
                  <a:pt x="400" y="20310"/>
                </a:lnTo>
                <a:lnTo>
                  <a:pt x="600" y="20955"/>
                </a:lnTo>
                <a:lnTo>
                  <a:pt x="1400" y="21600"/>
                </a:lnTo>
                <a:lnTo>
                  <a:pt x="4000" y="20955"/>
                </a:lnTo>
                <a:lnTo>
                  <a:pt x="7800" y="18699"/>
                </a:lnTo>
                <a:lnTo>
                  <a:pt x="11800" y="15152"/>
                </a:lnTo>
                <a:lnTo>
                  <a:pt x="16000" y="10961"/>
                </a:lnTo>
                <a:lnTo>
                  <a:pt x="19200" y="7415"/>
                </a:lnTo>
                <a:lnTo>
                  <a:pt x="21200" y="3546"/>
                </a:lnTo>
                <a:lnTo>
                  <a:pt x="21600" y="1934"/>
                </a:lnTo>
                <a:lnTo>
                  <a:pt x="21600" y="1290"/>
                </a:lnTo>
                <a:lnTo>
                  <a:pt x="20800" y="0"/>
                </a:lnTo>
                <a:lnTo>
                  <a:pt x="19200" y="0"/>
                </a:lnTo>
                <a:lnTo>
                  <a:pt x="17000" y="645"/>
                </a:lnTo>
                <a:lnTo>
                  <a:pt x="14400" y="1934"/>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48" name="Google Shape;348;p25"/>
          <p:cNvCxnSpPr/>
          <p:nvPr/>
        </p:nvCxnSpPr>
        <p:spPr>
          <a:xfrm>
            <a:off x="6589710" y="2517774"/>
            <a:ext cx="288928" cy="1590"/>
          </a:xfrm>
          <a:prstGeom prst="straightConnector1">
            <a:avLst/>
          </a:prstGeom>
          <a:noFill/>
          <a:ln cap="flat" cmpd="sng" w="9525">
            <a:solidFill>
              <a:srgbClr val="000000"/>
            </a:solidFill>
            <a:prstDash val="solid"/>
            <a:round/>
            <a:headEnd len="sm" w="sm" type="none"/>
            <a:tailEnd len="sm" w="sm" type="none"/>
          </a:ln>
        </p:spPr>
      </p:cxnSp>
      <p:sp>
        <p:nvSpPr>
          <p:cNvPr id="349" name="Google Shape;349;p25"/>
          <p:cNvSpPr/>
          <p:nvPr/>
        </p:nvSpPr>
        <p:spPr>
          <a:xfrm>
            <a:off x="6911974" y="2728910"/>
            <a:ext cx="320676" cy="128590"/>
          </a:xfrm>
          <a:custGeom>
            <a:rect b="b" l="l" r="r" t="t"/>
            <a:pathLst>
              <a:path extrusionOk="0" h="21600" w="21600">
                <a:moveTo>
                  <a:pt x="0" y="21600"/>
                </a:moveTo>
                <a:lnTo>
                  <a:pt x="17458"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0" name="Google Shape;350;p25"/>
          <p:cNvSpPr/>
          <p:nvPr/>
        </p:nvSpPr>
        <p:spPr>
          <a:xfrm>
            <a:off x="6911974" y="2724149"/>
            <a:ext cx="320676" cy="127002"/>
          </a:xfrm>
          <a:custGeom>
            <a:rect b="b" l="l" r="r" t="t"/>
            <a:pathLst>
              <a:path extrusionOk="0" h="21600" w="21600">
                <a:moveTo>
                  <a:pt x="0" y="21600"/>
                </a:moveTo>
                <a:lnTo>
                  <a:pt x="17458"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1" name="Google Shape;351;p25"/>
          <p:cNvSpPr/>
          <p:nvPr/>
        </p:nvSpPr>
        <p:spPr>
          <a:xfrm>
            <a:off x="6932610" y="2463799"/>
            <a:ext cx="26990" cy="19051"/>
          </a:xfrm>
          <a:custGeom>
            <a:rect b="b" l="l" r="r" t="t"/>
            <a:pathLst>
              <a:path extrusionOk="0" h="21600" w="21600">
                <a:moveTo>
                  <a:pt x="21600" y="0"/>
                </a:moveTo>
                <a:lnTo>
                  <a:pt x="10800" y="8308"/>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2" name="Google Shape;352;p25"/>
          <p:cNvSpPr/>
          <p:nvPr/>
        </p:nvSpPr>
        <p:spPr>
          <a:xfrm>
            <a:off x="6910385" y="2459035"/>
            <a:ext cx="31753" cy="20640"/>
          </a:xfrm>
          <a:custGeom>
            <a:rect b="b" l="l" r="r" t="t"/>
            <a:pathLst>
              <a:path extrusionOk="0" h="21600" w="21600">
                <a:moveTo>
                  <a:pt x="21600" y="0"/>
                </a:moveTo>
                <a:lnTo>
                  <a:pt x="10800" y="720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3" name="Google Shape;353;p25"/>
          <p:cNvSpPr/>
          <p:nvPr/>
        </p:nvSpPr>
        <p:spPr>
          <a:xfrm>
            <a:off x="4037012" y="2433635"/>
            <a:ext cx="152403" cy="96840"/>
          </a:xfrm>
          <a:custGeom>
            <a:rect b="b" l="l" r="r" t="t"/>
            <a:pathLst>
              <a:path extrusionOk="0" h="21600" w="21600">
                <a:moveTo>
                  <a:pt x="2038" y="15152"/>
                </a:moveTo>
                <a:lnTo>
                  <a:pt x="0" y="18699"/>
                </a:lnTo>
                <a:lnTo>
                  <a:pt x="0" y="20955"/>
                </a:lnTo>
                <a:lnTo>
                  <a:pt x="408" y="21600"/>
                </a:lnTo>
                <a:lnTo>
                  <a:pt x="1223" y="21600"/>
                </a:lnTo>
                <a:lnTo>
                  <a:pt x="3872" y="20955"/>
                </a:lnTo>
                <a:lnTo>
                  <a:pt x="7743" y="18699"/>
                </a:lnTo>
                <a:lnTo>
                  <a:pt x="12226" y="15475"/>
                </a:lnTo>
                <a:lnTo>
                  <a:pt x="16098" y="11284"/>
                </a:lnTo>
                <a:lnTo>
                  <a:pt x="19358" y="7093"/>
                </a:lnTo>
                <a:lnTo>
                  <a:pt x="21396" y="3546"/>
                </a:lnTo>
                <a:lnTo>
                  <a:pt x="21600" y="2257"/>
                </a:lnTo>
                <a:lnTo>
                  <a:pt x="21600" y="1290"/>
                </a:lnTo>
                <a:lnTo>
                  <a:pt x="20989" y="0"/>
                </a:lnTo>
                <a:lnTo>
                  <a:pt x="19358" y="0"/>
                </a:lnTo>
                <a:lnTo>
                  <a:pt x="17117" y="645"/>
                </a:lnTo>
                <a:lnTo>
                  <a:pt x="14468" y="1934"/>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54" name="Google Shape;354;p25"/>
          <p:cNvCxnSpPr/>
          <p:nvPr/>
        </p:nvCxnSpPr>
        <p:spPr>
          <a:xfrm>
            <a:off x="3994148" y="2506660"/>
            <a:ext cx="42866" cy="1590"/>
          </a:xfrm>
          <a:prstGeom prst="straightConnector1">
            <a:avLst/>
          </a:prstGeom>
          <a:noFill/>
          <a:ln cap="flat" cmpd="sng" w="9525">
            <a:solidFill>
              <a:srgbClr val="FFFFFF"/>
            </a:solidFill>
            <a:prstDash val="solid"/>
            <a:round/>
            <a:headEnd len="sm" w="sm" type="none"/>
            <a:tailEnd len="sm" w="sm" type="none"/>
          </a:ln>
        </p:spPr>
      </p:cxnSp>
      <p:sp>
        <p:nvSpPr>
          <p:cNvPr id="355" name="Google Shape;355;p25"/>
          <p:cNvSpPr/>
          <p:nvPr/>
        </p:nvSpPr>
        <p:spPr>
          <a:xfrm>
            <a:off x="4090987" y="2463799"/>
            <a:ext cx="26990" cy="19051"/>
          </a:xfrm>
          <a:custGeom>
            <a:rect b="b" l="l" r="r" t="t"/>
            <a:pathLst>
              <a:path extrusionOk="0" h="21600" w="21600">
                <a:moveTo>
                  <a:pt x="21600" y="0"/>
                </a:moveTo>
                <a:lnTo>
                  <a:pt x="10800" y="8308"/>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6" name="Google Shape;356;p25"/>
          <p:cNvSpPr/>
          <p:nvPr/>
        </p:nvSpPr>
        <p:spPr>
          <a:xfrm>
            <a:off x="4070349" y="2459035"/>
            <a:ext cx="31752" cy="20640"/>
          </a:xfrm>
          <a:custGeom>
            <a:rect b="b" l="l" r="r" t="t"/>
            <a:pathLst>
              <a:path extrusionOk="0" h="21600" w="21600">
                <a:moveTo>
                  <a:pt x="21600" y="0"/>
                </a:moveTo>
                <a:lnTo>
                  <a:pt x="10800" y="720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7" name="Google Shape;357;p25"/>
          <p:cNvSpPr/>
          <p:nvPr/>
        </p:nvSpPr>
        <p:spPr>
          <a:xfrm>
            <a:off x="4033837" y="2430460"/>
            <a:ext cx="155578" cy="98428"/>
          </a:xfrm>
          <a:custGeom>
            <a:rect b="b" l="l" r="r" t="t"/>
            <a:pathLst>
              <a:path extrusionOk="0" h="21600" w="21600">
                <a:moveTo>
                  <a:pt x="2221" y="15152"/>
                </a:moveTo>
                <a:lnTo>
                  <a:pt x="202" y="18054"/>
                </a:lnTo>
                <a:lnTo>
                  <a:pt x="0" y="19343"/>
                </a:lnTo>
                <a:lnTo>
                  <a:pt x="202" y="20310"/>
                </a:lnTo>
                <a:lnTo>
                  <a:pt x="606" y="20955"/>
                </a:lnTo>
                <a:lnTo>
                  <a:pt x="1413" y="21600"/>
                </a:lnTo>
                <a:lnTo>
                  <a:pt x="4037" y="20955"/>
                </a:lnTo>
                <a:lnTo>
                  <a:pt x="7873" y="18699"/>
                </a:lnTo>
                <a:lnTo>
                  <a:pt x="11910" y="15152"/>
                </a:lnTo>
                <a:lnTo>
                  <a:pt x="16150" y="10961"/>
                </a:lnTo>
                <a:lnTo>
                  <a:pt x="19379" y="7415"/>
                </a:lnTo>
                <a:lnTo>
                  <a:pt x="21398" y="3546"/>
                </a:lnTo>
                <a:lnTo>
                  <a:pt x="21600" y="1934"/>
                </a:lnTo>
                <a:lnTo>
                  <a:pt x="21600" y="1290"/>
                </a:lnTo>
                <a:lnTo>
                  <a:pt x="20994" y="0"/>
                </a:lnTo>
                <a:lnTo>
                  <a:pt x="19379" y="0"/>
                </a:lnTo>
                <a:lnTo>
                  <a:pt x="17159" y="645"/>
                </a:lnTo>
                <a:lnTo>
                  <a:pt x="14535" y="1934"/>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58" name="Google Shape;358;p25"/>
          <p:cNvCxnSpPr/>
          <p:nvPr/>
        </p:nvCxnSpPr>
        <p:spPr>
          <a:xfrm>
            <a:off x="4013198" y="2517774"/>
            <a:ext cx="25403" cy="1590"/>
          </a:xfrm>
          <a:prstGeom prst="straightConnector1">
            <a:avLst/>
          </a:prstGeom>
          <a:noFill/>
          <a:ln cap="flat" cmpd="sng" w="9525">
            <a:solidFill>
              <a:srgbClr val="000000"/>
            </a:solidFill>
            <a:prstDash val="solid"/>
            <a:round/>
            <a:headEnd len="sm" w="sm" type="none"/>
            <a:tailEnd len="sm" w="sm" type="none"/>
          </a:ln>
        </p:spPr>
      </p:cxnSp>
      <p:sp>
        <p:nvSpPr>
          <p:cNvPr id="359" name="Google Shape;359;p25"/>
          <p:cNvSpPr/>
          <p:nvPr/>
        </p:nvSpPr>
        <p:spPr>
          <a:xfrm>
            <a:off x="1585912" y="2425699"/>
            <a:ext cx="153990" cy="96841"/>
          </a:xfrm>
          <a:custGeom>
            <a:rect b="b" l="l" r="r" t="t"/>
            <a:pathLst>
              <a:path extrusionOk="0" h="21600" w="21600">
                <a:moveTo>
                  <a:pt x="2242" y="15797"/>
                </a:moveTo>
                <a:lnTo>
                  <a:pt x="408" y="18699"/>
                </a:lnTo>
                <a:lnTo>
                  <a:pt x="0" y="19988"/>
                </a:lnTo>
                <a:lnTo>
                  <a:pt x="0" y="21278"/>
                </a:lnTo>
                <a:lnTo>
                  <a:pt x="408" y="21600"/>
                </a:lnTo>
                <a:lnTo>
                  <a:pt x="1223" y="21600"/>
                </a:lnTo>
                <a:lnTo>
                  <a:pt x="4279" y="21278"/>
                </a:lnTo>
                <a:lnTo>
                  <a:pt x="7540" y="19343"/>
                </a:lnTo>
                <a:lnTo>
                  <a:pt x="12226" y="15797"/>
                </a:lnTo>
                <a:lnTo>
                  <a:pt x="16302" y="11606"/>
                </a:lnTo>
                <a:lnTo>
                  <a:pt x="19358" y="7415"/>
                </a:lnTo>
                <a:lnTo>
                  <a:pt x="21192" y="3869"/>
                </a:lnTo>
                <a:lnTo>
                  <a:pt x="21600" y="2579"/>
                </a:lnTo>
                <a:lnTo>
                  <a:pt x="21600" y="1290"/>
                </a:lnTo>
                <a:lnTo>
                  <a:pt x="20785" y="645"/>
                </a:lnTo>
                <a:lnTo>
                  <a:pt x="19358" y="0"/>
                </a:lnTo>
                <a:lnTo>
                  <a:pt x="17525" y="645"/>
                </a:lnTo>
                <a:lnTo>
                  <a:pt x="14875" y="2579"/>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60" name="Google Shape;360;p25"/>
          <p:cNvCxnSpPr/>
          <p:nvPr/>
        </p:nvCxnSpPr>
        <p:spPr>
          <a:xfrm>
            <a:off x="1546224" y="2498724"/>
            <a:ext cx="39691" cy="1590"/>
          </a:xfrm>
          <a:prstGeom prst="straightConnector1">
            <a:avLst/>
          </a:prstGeom>
          <a:noFill/>
          <a:ln cap="flat" cmpd="sng" w="9525">
            <a:solidFill>
              <a:srgbClr val="FFFFFF"/>
            </a:solidFill>
            <a:prstDash val="solid"/>
            <a:round/>
            <a:headEnd len="sm" w="sm" type="none"/>
            <a:tailEnd len="sm" w="sm" type="none"/>
          </a:ln>
        </p:spPr>
      </p:cxnSp>
      <p:sp>
        <p:nvSpPr>
          <p:cNvPr id="361" name="Google Shape;361;p25"/>
          <p:cNvSpPr/>
          <p:nvPr/>
        </p:nvSpPr>
        <p:spPr>
          <a:xfrm>
            <a:off x="1641475" y="2454274"/>
            <a:ext cx="25401" cy="19051"/>
          </a:xfrm>
          <a:custGeom>
            <a:rect b="b" l="l" r="r" t="t"/>
            <a:pathLst>
              <a:path extrusionOk="0" h="21600" w="21600">
                <a:moveTo>
                  <a:pt x="21600" y="0"/>
                </a:moveTo>
                <a:lnTo>
                  <a:pt x="11435" y="9969"/>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62" name="Google Shape;362;p25"/>
          <p:cNvSpPr/>
          <p:nvPr/>
        </p:nvSpPr>
        <p:spPr>
          <a:xfrm>
            <a:off x="1620837" y="2449510"/>
            <a:ext cx="30165" cy="22228"/>
          </a:xfrm>
          <a:custGeom>
            <a:rect b="b" l="l" r="r" t="t"/>
            <a:pathLst>
              <a:path extrusionOk="0" h="21600" w="21600">
                <a:moveTo>
                  <a:pt x="21600" y="0"/>
                </a:moveTo>
                <a:lnTo>
                  <a:pt x="10286" y="864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63" name="Google Shape;363;p25"/>
          <p:cNvSpPr/>
          <p:nvPr/>
        </p:nvSpPr>
        <p:spPr>
          <a:xfrm>
            <a:off x="1585912" y="2424110"/>
            <a:ext cx="153990" cy="95253"/>
          </a:xfrm>
          <a:custGeom>
            <a:rect b="b" l="l" r="r" t="t"/>
            <a:pathLst>
              <a:path extrusionOk="0" h="21600" w="21600">
                <a:moveTo>
                  <a:pt x="2242" y="14830"/>
                </a:moveTo>
                <a:lnTo>
                  <a:pt x="408" y="18376"/>
                </a:lnTo>
                <a:lnTo>
                  <a:pt x="0" y="19666"/>
                </a:lnTo>
                <a:lnTo>
                  <a:pt x="0" y="20310"/>
                </a:lnTo>
                <a:lnTo>
                  <a:pt x="408" y="20955"/>
                </a:lnTo>
                <a:lnTo>
                  <a:pt x="1223" y="21600"/>
                </a:lnTo>
                <a:lnTo>
                  <a:pt x="3872" y="20955"/>
                </a:lnTo>
                <a:lnTo>
                  <a:pt x="7540" y="18376"/>
                </a:lnTo>
                <a:lnTo>
                  <a:pt x="12226" y="14830"/>
                </a:lnTo>
                <a:lnTo>
                  <a:pt x="16302" y="10639"/>
                </a:lnTo>
                <a:lnTo>
                  <a:pt x="19358" y="7093"/>
                </a:lnTo>
                <a:lnTo>
                  <a:pt x="21192" y="3546"/>
                </a:lnTo>
                <a:lnTo>
                  <a:pt x="21600" y="1612"/>
                </a:lnTo>
                <a:lnTo>
                  <a:pt x="21600" y="967"/>
                </a:lnTo>
                <a:lnTo>
                  <a:pt x="20785" y="0"/>
                </a:lnTo>
                <a:lnTo>
                  <a:pt x="19358" y="0"/>
                </a:lnTo>
                <a:lnTo>
                  <a:pt x="17525" y="322"/>
                </a:lnTo>
                <a:lnTo>
                  <a:pt x="14875" y="1612"/>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64" name="Google Shape;364;p25"/>
          <p:cNvCxnSpPr/>
          <p:nvPr/>
        </p:nvCxnSpPr>
        <p:spPr>
          <a:xfrm>
            <a:off x="1546224" y="2508249"/>
            <a:ext cx="42866" cy="1590"/>
          </a:xfrm>
          <a:prstGeom prst="straightConnector1">
            <a:avLst/>
          </a:prstGeom>
          <a:noFill/>
          <a:ln cap="flat" cmpd="sng" w="9525">
            <a:solidFill>
              <a:srgbClr val="000000"/>
            </a:solidFill>
            <a:prstDash val="solid"/>
            <a:round/>
            <a:headEnd len="sm" w="sm" type="none"/>
            <a:tailEnd len="sm" w="sm" type="none"/>
          </a:ln>
        </p:spPr>
      </p:cxnSp>
      <p:sp>
        <p:nvSpPr>
          <p:cNvPr id="365" name="Google Shape;365;p25"/>
          <p:cNvSpPr txBox="1"/>
          <p:nvPr/>
        </p:nvSpPr>
        <p:spPr>
          <a:xfrm>
            <a:off x="1216025" y="5473700"/>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66" name="Google Shape;366;p25"/>
          <p:cNvSpPr txBox="1"/>
          <p:nvPr/>
        </p:nvSpPr>
        <p:spPr>
          <a:xfrm>
            <a:off x="1843085" y="1649410"/>
            <a:ext cx="698725"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Sensory 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mental input</a:t>
            </a:r>
            <a:endParaRPr/>
          </a:p>
        </p:txBody>
      </p:sp>
      <p:sp>
        <p:nvSpPr>
          <p:cNvPr id="367" name="Google Shape;367;p25"/>
          <p:cNvSpPr txBox="1"/>
          <p:nvPr/>
        </p:nvSpPr>
        <p:spPr>
          <a:xfrm>
            <a:off x="5922962" y="3214685"/>
            <a:ext cx="495294"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Secretin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CCK</a:t>
            </a:r>
            <a:endParaRPr/>
          </a:p>
        </p:txBody>
      </p:sp>
      <p:sp>
        <p:nvSpPr>
          <p:cNvPr id="368" name="Google Shape;368;p25"/>
          <p:cNvSpPr txBox="1"/>
          <p:nvPr/>
        </p:nvSpPr>
        <p:spPr>
          <a:xfrm>
            <a:off x="5865812" y="4645025"/>
            <a:ext cx="2394695" cy="1139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Intestinal phase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Intestinal gastrin briefly stimulates the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but then secretin, CCK, and the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enterogastric reflex inhibit gastric secretion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motility while the duodenum processes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the chyme already in it. Sympathetic nerve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fibers suppress gastric activity, while vagal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(parasympathetic) stimulation of the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is now inhibited.</a:t>
            </a:r>
            <a:endParaRPr/>
          </a:p>
        </p:txBody>
      </p:sp>
      <p:sp>
        <p:nvSpPr>
          <p:cNvPr id="369" name="Google Shape;369;p25"/>
          <p:cNvSpPr txBox="1"/>
          <p:nvPr/>
        </p:nvSpPr>
        <p:spPr>
          <a:xfrm>
            <a:off x="3362324" y="4645025"/>
            <a:ext cx="1778491" cy="885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Gastric phase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Food stretches the stomach 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activates myenteric 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vagovagal reflexes. These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reflexes stimulate gastric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secretion. Histamine and gastrin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also stimulate acid and enzyme</a:t>
            </a:r>
            <a:endParaRPr/>
          </a:p>
        </p:txBody>
      </p:sp>
      <p:sp>
        <p:nvSpPr>
          <p:cNvPr id="370" name="Google Shape;370;p25"/>
          <p:cNvSpPr txBox="1"/>
          <p:nvPr/>
        </p:nvSpPr>
        <p:spPr>
          <a:xfrm>
            <a:off x="1173162" y="4645024"/>
            <a:ext cx="1403555" cy="504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Cephalic phase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 stimulates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gastric secretion even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before food is swallowed.</a:t>
            </a:r>
            <a:endParaRPr/>
          </a:p>
        </p:txBody>
      </p:sp>
      <p:sp>
        <p:nvSpPr>
          <p:cNvPr id="371" name="Google Shape;371;p25"/>
          <p:cNvSpPr txBox="1"/>
          <p:nvPr/>
        </p:nvSpPr>
        <p:spPr>
          <a:xfrm>
            <a:off x="1214437" y="5634037"/>
            <a:ext cx="127001"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2" name="Google Shape;372;p25"/>
          <p:cNvSpPr txBox="1"/>
          <p:nvPr/>
        </p:nvSpPr>
        <p:spPr>
          <a:xfrm>
            <a:off x="5305425" y="3105150"/>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3" name="Google Shape;373;p25"/>
          <p:cNvSpPr txBox="1"/>
          <p:nvPr/>
        </p:nvSpPr>
        <p:spPr>
          <a:xfrm>
            <a:off x="7450135" y="3008310"/>
            <a:ext cx="127001"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4" name="Google Shape;374;p25"/>
          <p:cNvSpPr txBox="1"/>
          <p:nvPr/>
        </p:nvSpPr>
        <p:spPr>
          <a:xfrm>
            <a:off x="7458075" y="3187700"/>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5" name="Google Shape;375;p25"/>
          <p:cNvSpPr txBox="1"/>
          <p:nvPr/>
        </p:nvSpPr>
        <p:spPr>
          <a:xfrm>
            <a:off x="8113710" y="3187700"/>
            <a:ext cx="127001"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6" name="Google Shape;376;p25"/>
          <p:cNvSpPr txBox="1"/>
          <p:nvPr/>
        </p:nvSpPr>
        <p:spPr>
          <a:xfrm>
            <a:off x="7893050" y="2682875"/>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7" name="Google Shape;377;p25"/>
          <p:cNvSpPr txBox="1"/>
          <p:nvPr/>
        </p:nvSpPr>
        <p:spPr>
          <a:xfrm>
            <a:off x="7677149" y="4086224"/>
            <a:ext cx="749512"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Enterogastric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reflex</a:t>
            </a:r>
            <a:endParaRPr/>
          </a:p>
        </p:txBody>
      </p:sp>
      <p:sp>
        <p:nvSpPr>
          <p:cNvPr id="378" name="Google Shape;378;p25"/>
          <p:cNvSpPr txBox="1"/>
          <p:nvPr/>
        </p:nvSpPr>
        <p:spPr>
          <a:xfrm>
            <a:off x="4838699" y="4086224"/>
            <a:ext cx="628850"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Short</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(myenteric)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reflex</a:t>
            </a:r>
            <a:endParaRPr/>
          </a:p>
        </p:txBody>
      </p:sp>
      <p:sp>
        <p:nvSpPr>
          <p:cNvPr id="379" name="Google Shape;379;p25"/>
          <p:cNvSpPr txBox="1"/>
          <p:nvPr/>
        </p:nvSpPr>
        <p:spPr>
          <a:xfrm>
            <a:off x="2807057" y="915943"/>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85" name="Google Shape;385;p26"/>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000"/>
              <a:buFont typeface="Arial"/>
              <a:buNone/>
            </a:pPr>
            <a:r>
              <a:rPr b="1" lang="en-US" sz="4000"/>
              <a:t>Regulation of Gastric Function</a:t>
            </a:r>
            <a:endParaRPr/>
          </a:p>
        </p:txBody>
      </p:sp>
      <p:sp>
        <p:nvSpPr>
          <p:cNvPr id="386" name="Google Shape;386;p26"/>
          <p:cNvSpPr txBox="1"/>
          <p:nvPr>
            <p:ph idx="4294967295" type="body"/>
          </p:nvPr>
        </p:nvSpPr>
        <p:spPr>
          <a:xfrm>
            <a:off x="320675" y="1295400"/>
            <a:ext cx="8518525"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cephalic phase</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stomach responds </a:t>
            </a:r>
            <a:r>
              <a:rPr b="0" lang="en-US"/>
              <a:t>to site, smell, taste, or thought of food</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sensory and mental inputs converge on the </a:t>
            </a:r>
            <a:r>
              <a:rPr b="1" lang="en-US"/>
              <a:t>hypothalamus</a:t>
            </a:r>
            <a:endParaRPr/>
          </a:p>
          <a:p>
            <a:pPr indent="-228600" lvl="2" marL="1143000" rtl="0" algn="l">
              <a:lnSpc>
                <a:spcPct val="100000"/>
              </a:lnSpc>
              <a:spcBef>
                <a:spcPts val="0"/>
              </a:spcBef>
              <a:spcAft>
                <a:spcPts val="0"/>
              </a:spcAft>
              <a:buClr>
                <a:srgbClr val="000000"/>
              </a:buClr>
              <a:buSzPts val="2400"/>
              <a:buFont typeface="Arial"/>
              <a:buChar char="•"/>
            </a:pPr>
            <a:r>
              <a:rPr lang="en-US">
                <a:solidFill>
                  <a:srgbClr val="000000"/>
                </a:solidFill>
              </a:rPr>
              <a:t>relays signals to </a:t>
            </a:r>
            <a:r>
              <a:rPr b="1" lang="en-US"/>
              <a:t>medulla oblongata</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vagus nerve </a:t>
            </a:r>
            <a:r>
              <a:rPr b="0" lang="en-US"/>
              <a:t>fibers from medulla oblongata stimulate the </a:t>
            </a:r>
            <a:r>
              <a:rPr b="1" lang="en-US" sz="2800">
                <a:solidFill>
                  <a:srgbClr val="000000"/>
                </a:solidFill>
              </a:rPr>
              <a:t>enteric nervous system </a:t>
            </a:r>
            <a:r>
              <a:rPr b="0" lang="en-US"/>
              <a:t>of stomach</a:t>
            </a:r>
            <a:endParaRPr/>
          </a:p>
          <a:p>
            <a:pPr indent="-228600" lvl="2" marL="1143000" rtl="0" algn="l">
              <a:lnSpc>
                <a:spcPct val="100000"/>
              </a:lnSpc>
              <a:spcBef>
                <a:spcPts val="0"/>
              </a:spcBef>
              <a:spcAft>
                <a:spcPts val="0"/>
              </a:spcAft>
              <a:buClr>
                <a:srgbClr val="000000"/>
              </a:buClr>
              <a:buSzPts val="2400"/>
              <a:buFont typeface="Arial"/>
              <a:buChar char="•"/>
            </a:pPr>
            <a:r>
              <a:rPr lang="en-US">
                <a:solidFill>
                  <a:srgbClr val="000000"/>
                </a:solidFill>
              </a:rPr>
              <a:t>in turn, stimulates gastric secretion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7"/>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92" name="Google Shape;392;p27"/>
          <p:cNvSpPr txBox="1"/>
          <p:nvPr>
            <p:ph idx="4294967295" type="title"/>
          </p:nvPr>
        </p:nvSpPr>
        <p:spPr>
          <a:xfrm>
            <a:off x="-2" y="0"/>
            <a:ext cx="9144004" cy="1066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000"/>
              <a:buFont typeface="Arial"/>
              <a:buNone/>
            </a:pPr>
            <a:r>
              <a:rPr b="1" lang="en-US" sz="4000"/>
              <a:t>Regulation of Gastric Function</a:t>
            </a:r>
            <a:endParaRPr/>
          </a:p>
        </p:txBody>
      </p:sp>
      <p:sp>
        <p:nvSpPr>
          <p:cNvPr id="393" name="Google Shape;393;p27"/>
          <p:cNvSpPr txBox="1"/>
          <p:nvPr>
            <p:ph idx="4294967295" type="body"/>
          </p:nvPr>
        </p:nvSpPr>
        <p:spPr>
          <a:xfrm>
            <a:off x="288924" y="549273"/>
            <a:ext cx="8520115" cy="5973767"/>
          </a:xfrm>
          <a:prstGeom prst="rect">
            <a:avLst/>
          </a:prstGeom>
          <a:noFill/>
          <a:ln>
            <a:noFill/>
          </a:ln>
        </p:spPr>
        <p:txBody>
          <a:bodyPr anchorCtr="0" anchor="t" bIns="45700" lIns="45700" spcFirstLastPara="1" rIns="45700" wrap="square" tIns="45700">
            <a:normAutofit/>
          </a:bodyPr>
          <a:lstStyle/>
          <a:p>
            <a:pPr indent="457200" lvl="1" marL="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gastric phase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period in which swallowed food and semi-digested protein  activates gastric activity</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two-thirds of gastric secretion </a:t>
            </a:r>
            <a:r>
              <a:rPr b="0" lang="en-US"/>
              <a:t>occurs in this phase</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ingested food stimulates gastric activity in two ways</a:t>
            </a:r>
            <a:r>
              <a:rPr b="0" lang="en-US"/>
              <a:t>:</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by </a:t>
            </a:r>
            <a:r>
              <a:rPr b="1" lang="en-US"/>
              <a:t>stretching the stomach</a:t>
            </a:r>
            <a:endParaRPr/>
          </a:p>
          <a:p>
            <a:pPr indent="-228600" lvl="3" marL="1600200" rtl="0" algn="l">
              <a:lnSpc>
                <a:spcPct val="100000"/>
              </a:lnSpc>
              <a:spcBef>
                <a:spcPts val="0"/>
              </a:spcBef>
              <a:spcAft>
                <a:spcPts val="0"/>
              </a:spcAft>
              <a:buClr>
                <a:srgbClr val="000000"/>
              </a:buClr>
              <a:buSzPts val="1400"/>
              <a:buFont typeface="Arial"/>
              <a:buChar char="–"/>
            </a:pPr>
            <a:r>
              <a:rPr lang="en-US" sz="1400">
                <a:solidFill>
                  <a:srgbClr val="000000"/>
                </a:solidFill>
              </a:rPr>
              <a:t>activates </a:t>
            </a:r>
            <a:r>
              <a:rPr b="1" lang="en-US"/>
              <a:t>short reflex </a:t>
            </a:r>
            <a:r>
              <a:rPr lang="en-US" sz="1400">
                <a:solidFill>
                  <a:srgbClr val="000000"/>
                </a:solidFill>
              </a:rPr>
              <a:t>mediated through </a:t>
            </a:r>
            <a:r>
              <a:rPr b="1" lang="en-US"/>
              <a:t>myenteric nerve plexus</a:t>
            </a:r>
            <a:endParaRPr/>
          </a:p>
          <a:p>
            <a:pPr indent="-228600" lvl="3" marL="1600200" rtl="0" algn="l">
              <a:lnSpc>
                <a:spcPct val="100000"/>
              </a:lnSpc>
              <a:spcBef>
                <a:spcPts val="0"/>
              </a:spcBef>
              <a:spcAft>
                <a:spcPts val="0"/>
              </a:spcAft>
              <a:buClr>
                <a:srgbClr val="000000"/>
              </a:buClr>
              <a:buSzPts val="1400"/>
              <a:buFont typeface="Arial"/>
              <a:buChar char="–"/>
            </a:pPr>
            <a:r>
              <a:rPr lang="en-US" sz="1400">
                <a:solidFill>
                  <a:srgbClr val="000000"/>
                </a:solidFill>
              </a:rPr>
              <a:t>activates </a:t>
            </a:r>
            <a:r>
              <a:rPr b="1" lang="en-US"/>
              <a:t>long reflex </a:t>
            </a:r>
            <a:r>
              <a:rPr lang="en-US" sz="1400">
                <a:solidFill>
                  <a:srgbClr val="000000"/>
                </a:solidFill>
              </a:rPr>
              <a:t>mediated through the </a:t>
            </a:r>
            <a:r>
              <a:rPr b="1" lang="en-US"/>
              <a:t>vagus nerves and the brainstem</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by </a:t>
            </a:r>
            <a:r>
              <a:rPr b="1" lang="en-US"/>
              <a:t>increasing the pH </a:t>
            </a:r>
            <a:r>
              <a:rPr lang="en-US" sz="1800">
                <a:solidFill>
                  <a:srgbClr val="000000"/>
                </a:solidFill>
              </a:rPr>
              <a:t>of its contents</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gastric secretion is stimulated by three chemicals</a:t>
            </a:r>
            <a:r>
              <a:rPr b="0" lang="en-US"/>
              <a:t>:</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acetylcholine (ACh) </a:t>
            </a:r>
            <a:r>
              <a:rPr b="0" lang="en-US"/>
              <a:t>– secreted by parasympathetic nerve fibers of both reflexes</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histamine</a:t>
            </a:r>
            <a:r>
              <a:rPr b="0" lang="en-US"/>
              <a:t> – a paracrine secretion from enteroendocrine cells in the gastric glands</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gastrin</a:t>
            </a:r>
            <a:r>
              <a:rPr b="0" lang="en-US"/>
              <a:t> – a hormone produced by the enteroendocrine </a:t>
            </a:r>
            <a:r>
              <a:rPr b="1" lang="en-US" sz="1800">
                <a:solidFill>
                  <a:srgbClr val="000000"/>
                </a:solidFill>
              </a:rPr>
              <a:t>G cells </a:t>
            </a:r>
            <a:r>
              <a:rPr b="0" lang="en-US"/>
              <a:t>in pyloric glands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8"/>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99" name="Google Shape;399;p28"/>
          <p:cNvSpPr txBox="1"/>
          <p:nvPr>
            <p:ph idx="4294967295" type="title"/>
          </p:nvPr>
        </p:nvSpPr>
        <p:spPr>
          <a:xfrm>
            <a:off x="-2" y="427037"/>
            <a:ext cx="9144004" cy="114300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240"/>
              <a:buFont typeface="Arial"/>
              <a:buNone/>
            </a:pPr>
            <a:r>
              <a:rPr b="1" lang="en-US" sz="3240"/>
              <a:t>Regulation of Gastric Function </a:t>
            </a:r>
            <a:br>
              <a:rPr b="1" lang="en-US" sz="3240"/>
            </a:br>
            <a:endParaRPr sz="3240"/>
          </a:p>
        </p:txBody>
      </p:sp>
      <p:sp>
        <p:nvSpPr>
          <p:cNvPr id="400" name="Google Shape;400;p28"/>
          <p:cNvSpPr txBox="1"/>
          <p:nvPr>
            <p:ph idx="4294967295" type="body"/>
          </p:nvPr>
        </p:nvSpPr>
        <p:spPr>
          <a:xfrm>
            <a:off x="427037" y="1325561"/>
            <a:ext cx="8305801" cy="553244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b="1" lang="en-US" sz="2800">
                <a:solidFill>
                  <a:srgbClr val="000000"/>
                </a:solidFill>
              </a:rPr>
              <a:t>intestinal phase </a:t>
            </a:r>
            <a:endParaRPr/>
          </a:p>
          <a:p>
            <a:pPr indent="-190500" lvl="0" marL="342900" rtl="0" algn="l">
              <a:lnSpc>
                <a:spcPct val="90000"/>
              </a:lnSpc>
              <a:spcBef>
                <a:spcPts val="700"/>
              </a:spcBef>
              <a:spcAft>
                <a:spcPts val="0"/>
              </a:spcAft>
              <a:buClr>
                <a:srgbClr val="000000"/>
              </a:buClr>
              <a:buSzPts val="2400"/>
              <a:buFont typeface="Arial"/>
              <a:buNone/>
            </a:pPr>
            <a:r>
              <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stage in which the duodenum responds to arriving chyme and moderates gastric activity through hormones and nervous reflexes</a:t>
            </a:r>
            <a:endParaRPr/>
          </a:p>
          <a:p>
            <a:pPr indent="-133350" lvl="1" marL="742950" rtl="0" algn="l">
              <a:lnSpc>
                <a:spcPct val="90000"/>
              </a:lnSpc>
              <a:spcBef>
                <a:spcPts val="0"/>
              </a:spcBef>
              <a:spcAft>
                <a:spcPts val="0"/>
              </a:spcAft>
              <a:buClr>
                <a:srgbClr val="000000"/>
              </a:buClr>
              <a:buSzPts val="2400"/>
              <a:buFont typeface="Arial"/>
              <a:buNone/>
            </a:pPr>
            <a:r>
              <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duodenum </a:t>
            </a:r>
            <a:r>
              <a:rPr b="1" lang="en-US"/>
              <a:t>initially enhances </a:t>
            </a:r>
            <a:r>
              <a:rPr lang="en-US">
                <a:solidFill>
                  <a:srgbClr val="000000"/>
                </a:solidFill>
              </a:rPr>
              <a:t>gastric secretion, but </a:t>
            </a:r>
            <a:r>
              <a:rPr b="1" lang="en-US"/>
              <a:t>soon inhibits it</a:t>
            </a:r>
            <a:endParaRPr/>
          </a:p>
          <a:p>
            <a:pPr indent="-133350" lvl="1" marL="74295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stretching of the duodenum accentuates vagovagal reflex that stimulates the stomach</a:t>
            </a:r>
            <a:endParaRPr/>
          </a:p>
          <a:p>
            <a:pPr indent="-76200" lvl="2" marL="11430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peptides and amino acids in chyme stimulate </a:t>
            </a:r>
            <a:r>
              <a:rPr b="1" lang="en-US"/>
              <a:t>G cells </a:t>
            </a:r>
            <a:r>
              <a:rPr lang="en-US" sz="2000">
                <a:solidFill>
                  <a:srgbClr val="000000"/>
                </a:solidFill>
              </a:rPr>
              <a:t>of the duodenum to secrete more</a:t>
            </a:r>
            <a:r>
              <a:rPr b="1" lang="en-US"/>
              <a:t> gastrin </a:t>
            </a:r>
            <a:r>
              <a:rPr lang="en-US" sz="2000">
                <a:solidFill>
                  <a:srgbClr val="000000"/>
                </a:solidFill>
              </a:rPr>
              <a:t>which further stimulates the stomach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9"/>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406" name="Google Shape;406;p29"/>
          <p:cNvSpPr txBox="1"/>
          <p:nvPr>
            <p:ph idx="4294967295" type="title"/>
          </p:nvPr>
        </p:nvSpPr>
        <p:spPr>
          <a:xfrm>
            <a:off x="-2" y="76200"/>
            <a:ext cx="9144004" cy="9747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2700"/>
              <a:buFont typeface="Arial"/>
              <a:buNone/>
            </a:pPr>
            <a:r>
              <a:rPr b="1" lang="en-US" sz="2700"/>
              <a:t>Regulation of Gastric Function </a:t>
            </a:r>
            <a:br>
              <a:rPr b="1" lang="en-US" sz="2700"/>
            </a:br>
            <a:endParaRPr sz="3240"/>
          </a:p>
        </p:txBody>
      </p:sp>
      <p:sp>
        <p:nvSpPr>
          <p:cNvPr id="407" name="Google Shape;407;p29"/>
          <p:cNvSpPr txBox="1"/>
          <p:nvPr>
            <p:ph idx="4294967295" type="body"/>
          </p:nvPr>
        </p:nvSpPr>
        <p:spPr>
          <a:xfrm>
            <a:off x="-350838" y="642935"/>
            <a:ext cx="8305801" cy="6202367"/>
          </a:xfrm>
          <a:prstGeom prst="rect">
            <a:avLst/>
          </a:prstGeom>
          <a:noFill/>
          <a:ln>
            <a:noFill/>
          </a:ln>
        </p:spPr>
        <p:txBody>
          <a:bodyPr anchorCtr="0" anchor="t" bIns="45700" lIns="45700" spcFirstLastPara="1" rIns="45700" wrap="square" tIns="45700">
            <a:normAutofit/>
          </a:bodyPr>
          <a:lstStyle/>
          <a:p>
            <a:pPr indent="-228600" lvl="2" marL="1143000" rtl="0" algn="l">
              <a:lnSpc>
                <a:spcPct val="90000"/>
              </a:lnSpc>
              <a:spcBef>
                <a:spcPts val="0"/>
              </a:spcBef>
              <a:spcAft>
                <a:spcPts val="0"/>
              </a:spcAft>
              <a:buClr>
                <a:srgbClr val="000000"/>
              </a:buClr>
              <a:buSzPts val="2000"/>
              <a:buFont typeface="Arial"/>
              <a:buChar char="•"/>
            </a:pPr>
            <a:r>
              <a:rPr b="1" lang="en-US" sz="2000">
                <a:solidFill>
                  <a:srgbClr val="000000"/>
                </a:solidFill>
              </a:rPr>
              <a:t>enterogastric reflex </a:t>
            </a:r>
            <a:r>
              <a:rPr b="0" lang="en-US"/>
              <a:t>– duodenum sends </a:t>
            </a:r>
            <a:r>
              <a:rPr b="1" lang="en-US" sz="2000">
                <a:solidFill>
                  <a:srgbClr val="000000"/>
                </a:solidFill>
              </a:rPr>
              <a:t>inhibitory signals </a:t>
            </a:r>
            <a:r>
              <a:rPr b="0" lang="en-US"/>
              <a:t>to the stomach by way of the enteric nervous system and signals to the medulla oblongata - triggered by acid and semi-digested fats in the duodenum</a:t>
            </a:r>
            <a:endParaRPr/>
          </a:p>
          <a:p>
            <a:pPr indent="-228600" lvl="3" marL="1600200" rtl="0" algn="l">
              <a:lnSpc>
                <a:spcPct val="90000"/>
              </a:lnSpc>
              <a:spcBef>
                <a:spcPts val="0"/>
              </a:spcBef>
              <a:spcAft>
                <a:spcPts val="0"/>
              </a:spcAft>
              <a:buClr>
                <a:srgbClr val="000000"/>
              </a:buClr>
              <a:buSzPts val="1800"/>
              <a:buFont typeface="Arial"/>
              <a:buChar char="–"/>
            </a:pPr>
            <a:r>
              <a:rPr b="1" lang="en-US" sz="1800">
                <a:solidFill>
                  <a:srgbClr val="000000"/>
                </a:solidFill>
              </a:rPr>
              <a:t>inhibits vagal nuclei </a:t>
            </a:r>
            <a:r>
              <a:rPr b="0" lang="en-US"/>
              <a:t>– reducing vagal stimulation of the stomach</a:t>
            </a:r>
            <a:endParaRPr/>
          </a:p>
          <a:p>
            <a:pPr indent="-228600" lvl="3" marL="1600200" rtl="0" algn="l">
              <a:lnSpc>
                <a:spcPct val="90000"/>
              </a:lnSpc>
              <a:spcBef>
                <a:spcPts val="0"/>
              </a:spcBef>
              <a:spcAft>
                <a:spcPts val="0"/>
              </a:spcAft>
              <a:buClr>
                <a:srgbClr val="000000"/>
              </a:buClr>
              <a:buSzPts val="1800"/>
              <a:buFont typeface="Arial"/>
              <a:buChar char="–"/>
            </a:pPr>
            <a:r>
              <a:rPr b="1" lang="en-US" sz="1800">
                <a:solidFill>
                  <a:srgbClr val="000000"/>
                </a:solidFill>
              </a:rPr>
              <a:t>stimulate sympathetic neurons </a:t>
            </a:r>
            <a:r>
              <a:rPr b="0" lang="en-US"/>
              <a:t>– send inhibitory signals to the stomach</a:t>
            </a:r>
            <a:endParaRPr/>
          </a:p>
          <a:p>
            <a:pPr indent="-76200" lvl="3" marL="16002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 </a:t>
            </a:r>
            <a:r>
              <a:rPr b="1" lang="en-US"/>
              <a:t>chyme </a:t>
            </a:r>
            <a:r>
              <a:rPr lang="en-US" sz="2000">
                <a:solidFill>
                  <a:srgbClr val="000000"/>
                </a:solidFill>
              </a:rPr>
              <a:t>also stimulates </a:t>
            </a:r>
            <a:r>
              <a:rPr b="1" lang="en-US"/>
              <a:t>duodenal enteroendocrine cells </a:t>
            </a:r>
            <a:r>
              <a:rPr lang="en-US" sz="2000">
                <a:solidFill>
                  <a:srgbClr val="000000"/>
                </a:solidFill>
              </a:rPr>
              <a:t>to release </a:t>
            </a:r>
            <a:r>
              <a:rPr b="1" lang="en-US"/>
              <a:t>secretin</a:t>
            </a:r>
            <a:r>
              <a:rPr lang="en-US" sz="2000">
                <a:solidFill>
                  <a:srgbClr val="000000"/>
                </a:solidFill>
              </a:rPr>
              <a:t> and </a:t>
            </a:r>
            <a:r>
              <a:rPr b="1" lang="en-US"/>
              <a:t>cholecystokinin</a:t>
            </a:r>
            <a:endParaRPr/>
          </a:p>
          <a:p>
            <a:pPr indent="-228600" lvl="3" marL="1600200" rtl="0" algn="l">
              <a:lnSpc>
                <a:spcPct val="90000"/>
              </a:lnSpc>
              <a:spcBef>
                <a:spcPts val="0"/>
              </a:spcBef>
              <a:spcAft>
                <a:spcPts val="0"/>
              </a:spcAft>
              <a:buClr>
                <a:srgbClr val="000000"/>
              </a:buClr>
              <a:buSzPts val="1800"/>
              <a:buFont typeface="Arial"/>
              <a:buChar char="–"/>
            </a:pPr>
            <a:r>
              <a:rPr lang="en-US" sz="1800">
                <a:solidFill>
                  <a:srgbClr val="000000"/>
                </a:solidFill>
              </a:rPr>
              <a:t>they stimulate the pancreas and gall bladder</a:t>
            </a:r>
            <a:endParaRPr/>
          </a:p>
          <a:p>
            <a:pPr indent="-228600" lvl="3" marL="1600200" rtl="0" algn="l">
              <a:lnSpc>
                <a:spcPct val="90000"/>
              </a:lnSpc>
              <a:spcBef>
                <a:spcPts val="0"/>
              </a:spcBef>
              <a:spcAft>
                <a:spcPts val="0"/>
              </a:spcAft>
              <a:buClr>
                <a:srgbClr val="000000"/>
              </a:buClr>
              <a:buSzPts val="1800"/>
              <a:buFont typeface="Arial"/>
              <a:buChar char="–"/>
            </a:pPr>
            <a:r>
              <a:rPr lang="en-US" sz="1800">
                <a:solidFill>
                  <a:srgbClr val="000000"/>
                </a:solidFill>
              </a:rPr>
              <a:t>also suppress gastric secretion</a:t>
            </a:r>
            <a:endParaRPr/>
          </a:p>
          <a:p>
            <a:pPr indent="-76200" lvl="3" marL="16002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b="1" lang="en-US" sz="2000">
                <a:solidFill>
                  <a:srgbClr val="000000"/>
                </a:solidFill>
              </a:rPr>
              <a:t>pyloric sphincter </a:t>
            </a:r>
            <a:r>
              <a:rPr b="0" lang="en-US"/>
              <a:t>contracts tightly to limit chyme entering duodenum</a:t>
            </a:r>
            <a:endParaRPr/>
          </a:p>
          <a:p>
            <a:pPr indent="-228600" lvl="3" marL="1600200" rtl="0" algn="l">
              <a:lnSpc>
                <a:spcPct val="90000"/>
              </a:lnSpc>
              <a:spcBef>
                <a:spcPts val="0"/>
              </a:spcBef>
              <a:spcAft>
                <a:spcPts val="0"/>
              </a:spcAft>
              <a:buClr>
                <a:srgbClr val="000000"/>
              </a:buClr>
              <a:buSzPts val="1600"/>
              <a:buFont typeface="Arial"/>
              <a:buChar char="–"/>
            </a:pPr>
            <a:r>
              <a:rPr lang="en-US" sz="1600">
                <a:solidFill>
                  <a:srgbClr val="000000"/>
                </a:solidFill>
              </a:rPr>
              <a:t>gi</a:t>
            </a:r>
            <a:r>
              <a:rPr lang="en-US" sz="1800"/>
              <a:t>ves duodenum time to work on chyme</a:t>
            </a:r>
            <a:endParaRPr/>
          </a:p>
          <a:p>
            <a:pPr indent="-76200" lvl="3" marL="16002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enteroendocrine cells also secrete </a:t>
            </a:r>
            <a:r>
              <a:rPr b="1" lang="en-US"/>
              <a:t>glucose-dependent insulinotropic peptide (GIP)</a:t>
            </a:r>
            <a:r>
              <a:rPr lang="en-US" sz="2000">
                <a:solidFill>
                  <a:srgbClr val="000000"/>
                </a:solidFill>
              </a:rPr>
              <a:t> originally called gastrin-inhibiting peptide</a:t>
            </a:r>
            <a:endParaRPr/>
          </a:p>
          <a:p>
            <a:pPr indent="-228600" lvl="3" marL="1600200" rtl="0" algn="l">
              <a:lnSpc>
                <a:spcPct val="90000"/>
              </a:lnSpc>
              <a:spcBef>
                <a:spcPts val="0"/>
              </a:spcBef>
              <a:spcAft>
                <a:spcPts val="0"/>
              </a:spcAft>
              <a:buClr>
                <a:srgbClr val="000000"/>
              </a:buClr>
              <a:buSzPts val="1800"/>
              <a:buFont typeface="Arial"/>
              <a:buChar char="–"/>
            </a:pPr>
            <a:r>
              <a:rPr lang="en-US" sz="1800">
                <a:solidFill>
                  <a:srgbClr val="000000"/>
                </a:solidFill>
              </a:rPr>
              <a:t>stimulates insulin secretion in preparation for processing nutrients about to be absorbed by the small intestine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413" name="Google Shape;413;p30"/>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200"/>
              <a:buFont typeface="Arial"/>
              <a:buNone/>
            </a:pPr>
            <a:r>
              <a:rPr b="1" lang="en-US" sz="3200"/>
              <a:t>Positive Feedback Control- Gastric Secretion</a:t>
            </a:r>
            <a:endParaRPr/>
          </a:p>
        </p:txBody>
      </p:sp>
      <p:pic>
        <p:nvPicPr>
          <p:cNvPr descr="sal25693_25_18" id="414" name="Google Shape;414;p30"/>
          <p:cNvPicPr preferRelativeResize="0"/>
          <p:nvPr/>
        </p:nvPicPr>
        <p:blipFill rotWithShape="1">
          <a:blip r:embed="rId3">
            <a:alphaModFix/>
          </a:blip>
          <a:srcRect b="7050" l="2978" r="4842" t="10621"/>
          <a:stretch/>
        </p:blipFill>
        <p:spPr>
          <a:xfrm>
            <a:off x="563561" y="1457322"/>
            <a:ext cx="6921503" cy="4862517"/>
          </a:xfrm>
          <a:prstGeom prst="rect">
            <a:avLst/>
          </a:prstGeom>
          <a:noFill/>
          <a:ln>
            <a:noFill/>
          </a:ln>
        </p:spPr>
      </p:pic>
      <p:sp>
        <p:nvSpPr>
          <p:cNvPr id="415" name="Google Shape;415;p30"/>
          <p:cNvSpPr txBox="1"/>
          <p:nvPr/>
        </p:nvSpPr>
        <p:spPr>
          <a:xfrm>
            <a:off x="3086099" y="1341437"/>
            <a:ext cx="73042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Pyloric gland</a:t>
            </a:r>
            <a:endParaRPr/>
          </a:p>
        </p:txBody>
      </p:sp>
      <p:sp>
        <p:nvSpPr>
          <p:cNvPr id="416" name="Google Shape;416;p30"/>
          <p:cNvSpPr txBox="1"/>
          <p:nvPr/>
        </p:nvSpPr>
        <p:spPr>
          <a:xfrm>
            <a:off x="5043487" y="1341437"/>
            <a:ext cx="74314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Gastric gland</a:t>
            </a:r>
            <a:endParaRPr/>
          </a:p>
        </p:txBody>
      </p:sp>
      <p:sp>
        <p:nvSpPr>
          <p:cNvPr id="417" name="Google Shape;417;p30"/>
          <p:cNvSpPr txBox="1"/>
          <p:nvPr/>
        </p:nvSpPr>
        <p:spPr>
          <a:xfrm>
            <a:off x="3733800" y="3789362"/>
            <a:ext cx="81972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cells secrete</a:t>
            </a:r>
            <a:endParaRPr/>
          </a:p>
        </p:txBody>
      </p:sp>
      <p:sp>
        <p:nvSpPr>
          <p:cNvPr id="418" name="Google Shape;418;p30"/>
          <p:cNvSpPr txBox="1"/>
          <p:nvPr/>
        </p:nvSpPr>
        <p:spPr>
          <a:xfrm>
            <a:off x="3733800" y="3914775"/>
            <a:ext cx="39377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gastrin</a:t>
            </a:r>
            <a:endParaRPr/>
          </a:p>
        </p:txBody>
      </p:sp>
      <p:sp>
        <p:nvSpPr>
          <p:cNvPr id="419" name="Google Shape;419;p30"/>
          <p:cNvSpPr txBox="1"/>
          <p:nvPr/>
        </p:nvSpPr>
        <p:spPr>
          <a:xfrm>
            <a:off x="3257549" y="4438650"/>
            <a:ext cx="3240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a:t>
            </a:r>
            <a:endParaRPr/>
          </a:p>
        </p:txBody>
      </p:sp>
      <p:sp>
        <p:nvSpPr>
          <p:cNvPr id="420" name="Google Shape;420;p30"/>
          <p:cNvSpPr txBox="1"/>
          <p:nvPr/>
        </p:nvSpPr>
        <p:spPr>
          <a:xfrm>
            <a:off x="1727199" y="6257925"/>
            <a:ext cx="137827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Partially digested protein</a:t>
            </a:r>
            <a:endParaRPr/>
          </a:p>
        </p:txBody>
      </p:sp>
      <p:sp>
        <p:nvSpPr>
          <p:cNvPr id="421" name="Google Shape;421;p30"/>
          <p:cNvSpPr txBox="1"/>
          <p:nvPr/>
        </p:nvSpPr>
        <p:spPr>
          <a:xfrm>
            <a:off x="4068762" y="6257925"/>
            <a:ext cx="127050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 (active enzyme)</a:t>
            </a:r>
            <a:endParaRPr/>
          </a:p>
        </p:txBody>
      </p:sp>
      <p:sp>
        <p:nvSpPr>
          <p:cNvPr id="422" name="Google Shape;422;p30"/>
          <p:cNvSpPr txBox="1"/>
          <p:nvPr/>
        </p:nvSpPr>
        <p:spPr>
          <a:xfrm>
            <a:off x="4464049" y="2143125"/>
            <a:ext cx="6669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Mucous cell</a:t>
            </a:r>
            <a:endParaRPr/>
          </a:p>
        </p:txBody>
      </p:sp>
      <p:sp>
        <p:nvSpPr>
          <p:cNvPr id="423" name="Google Shape;423;p30"/>
          <p:cNvSpPr txBox="1"/>
          <p:nvPr/>
        </p:nvSpPr>
        <p:spPr>
          <a:xfrm>
            <a:off x="4464050" y="2368550"/>
            <a:ext cx="64810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Parietal cell</a:t>
            </a:r>
            <a:endParaRPr/>
          </a:p>
        </p:txBody>
      </p:sp>
      <p:sp>
        <p:nvSpPr>
          <p:cNvPr id="424" name="Google Shape;424;p30"/>
          <p:cNvSpPr txBox="1"/>
          <p:nvPr/>
        </p:nvSpPr>
        <p:spPr>
          <a:xfrm>
            <a:off x="4464050" y="2586035"/>
            <a:ext cx="52085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Chief cell</a:t>
            </a:r>
            <a:endParaRPr/>
          </a:p>
        </p:txBody>
      </p:sp>
      <p:sp>
        <p:nvSpPr>
          <p:cNvPr id="425" name="Google Shape;425;p30"/>
          <p:cNvSpPr txBox="1"/>
          <p:nvPr/>
        </p:nvSpPr>
        <p:spPr>
          <a:xfrm>
            <a:off x="6046787" y="6257925"/>
            <a:ext cx="20954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HCI</a:t>
            </a:r>
            <a:endParaRPr/>
          </a:p>
        </p:txBody>
      </p:sp>
      <p:cxnSp>
        <p:nvCxnSpPr>
          <p:cNvPr id="426" name="Google Shape;426;p30"/>
          <p:cNvCxnSpPr/>
          <p:nvPr/>
        </p:nvCxnSpPr>
        <p:spPr>
          <a:xfrm>
            <a:off x="3400425" y="4273549"/>
            <a:ext cx="1590" cy="192091"/>
          </a:xfrm>
          <a:prstGeom prst="straightConnector1">
            <a:avLst/>
          </a:prstGeom>
          <a:noFill/>
          <a:ln cap="flat" cmpd="sng" w="17450">
            <a:solidFill>
              <a:srgbClr val="FFFFFF"/>
            </a:solidFill>
            <a:prstDash val="solid"/>
            <a:round/>
            <a:headEnd len="sm" w="sm" type="none"/>
            <a:tailEnd len="sm" w="sm" type="none"/>
          </a:ln>
        </p:spPr>
      </p:cxnSp>
      <p:cxnSp>
        <p:nvCxnSpPr>
          <p:cNvPr id="427" name="Google Shape;427;p30"/>
          <p:cNvCxnSpPr/>
          <p:nvPr/>
        </p:nvCxnSpPr>
        <p:spPr>
          <a:xfrm>
            <a:off x="3394075" y="4270374"/>
            <a:ext cx="1590" cy="192091"/>
          </a:xfrm>
          <a:prstGeom prst="straightConnector1">
            <a:avLst/>
          </a:prstGeom>
          <a:noFill/>
          <a:ln cap="flat" cmpd="sng" w="9525">
            <a:solidFill>
              <a:srgbClr val="000000"/>
            </a:solidFill>
            <a:prstDash val="solid"/>
            <a:round/>
            <a:headEnd len="sm" w="sm" type="none"/>
            <a:tailEnd len="sm" w="sm" type="none"/>
          </a:ln>
        </p:spPr>
      </p:cxnSp>
      <p:cxnSp>
        <p:nvCxnSpPr>
          <p:cNvPr id="428" name="Google Shape;428;p30"/>
          <p:cNvCxnSpPr/>
          <p:nvPr/>
        </p:nvCxnSpPr>
        <p:spPr>
          <a:xfrm>
            <a:off x="5138737" y="2211385"/>
            <a:ext cx="117478" cy="1590"/>
          </a:xfrm>
          <a:prstGeom prst="straightConnector1">
            <a:avLst/>
          </a:prstGeom>
          <a:noFill/>
          <a:ln cap="flat" cmpd="sng" w="17450">
            <a:solidFill>
              <a:srgbClr val="FFFFFF"/>
            </a:solidFill>
            <a:prstDash val="solid"/>
            <a:round/>
            <a:headEnd len="sm" w="sm" type="none"/>
            <a:tailEnd len="sm" w="sm" type="none"/>
          </a:ln>
        </p:spPr>
      </p:cxnSp>
      <p:cxnSp>
        <p:nvCxnSpPr>
          <p:cNvPr id="429" name="Google Shape;429;p30"/>
          <p:cNvCxnSpPr/>
          <p:nvPr/>
        </p:nvCxnSpPr>
        <p:spPr>
          <a:xfrm>
            <a:off x="5130798" y="2430460"/>
            <a:ext cx="125415" cy="1590"/>
          </a:xfrm>
          <a:prstGeom prst="straightConnector1">
            <a:avLst/>
          </a:prstGeom>
          <a:noFill/>
          <a:ln cap="flat" cmpd="sng" w="17450">
            <a:solidFill>
              <a:srgbClr val="FFFFFF"/>
            </a:solidFill>
            <a:prstDash val="solid"/>
            <a:round/>
            <a:headEnd len="sm" w="sm" type="none"/>
            <a:tailEnd len="sm" w="sm" type="none"/>
          </a:ln>
        </p:spPr>
      </p:cxnSp>
      <p:cxnSp>
        <p:nvCxnSpPr>
          <p:cNvPr id="430" name="Google Shape;430;p30"/>
          <p:cNvCxnSpPr/>
          <p:nvPr/>
        </p:nvCxnSpPr>
        <p:spPr>
          <a:xfrm>
            <a:off x="5002212" y="2655885"/>
            <a:ext cx="254003" cy="1590"/>
          </a:xfrm>
          <a:prstGeom prst="straightConnector1">
            <a:avLst/>
          </a:prstGeom>
          <a:noFill/>
          <a:ln cap="flat" cmpd="sng" w="17450">
            <a:solidFill>
              <a:srgbClr val="FFFFFF"/>
            </a:solidFill>
            <a:prstDash val="solid"/>
            <a:round/>
            <a:headEnd len="sm" w="sm" type="none"/>
            <a:tailEnd len="sm" w="sm" type="none"/>
          </a:ln>
        </p:spPr>
      </p:cxnSp>
      <p:cxnSp>
        <p:nvCxnSpPr>
          <p:cNvPr id="431" name="Google Shape;431;p30"/>
          <p:cNvCxnSpPr/>
          <p:nvPr/>
        </p:nvCxnSpPr>
        <p:spPr>
          <a:xfrm>
            <a:off x="5130800" y="2208210"/>
            <a:ext cx="120653" cy="1590"/>
          </a:xfrm>
          <a:prstGeom prst="straightConnector1">
            <a:avLst/>
          </a:prstGeom>
          <a:noFill/>
          <a:ln cap="flat" cmpd="sng" w="9525">
            <a:solidFill>
              <a:srgbClr val="000000"/>
            </a:solidFill>
            <a:prstDash val="solid"/>
            <a:round/>
            <a:headEnd len="sm" w="sm" type="none"/>
            <a:tailEnd len="sm" w="sm" type="none"/>
          </a:ln>
        </p:spPr>
      </p:cxnSp>
      <p:cxnSp>
        <p:nvCxnSpPr>
          <p:cNvPr id="432" name="Google Shape;432;p30"/>
          <p:cNvCxnSpPr/>
          <p:nvPr/>
        </p:nvCxnSpPr>
        <p:spPr>
          <a:xfrm>
            <a:off x="5124448" y="2427285"/>
            <a:ext cx="127003" cy="1590"/>
          </a:xfrm>
          <a:prstGeom prst="straightConnector1">
            <a:avLst/>
          </a:prstGeom>
          <a:noFill/>
          <a:ln cap="flat" cmpd="sng" w="9525">
            <a:solidFill>
              <a:srgbClr val="000000"/>
            </a:solidFill>
            <a:prstDash val="solid"/>
            <a:round/>
            <a:headEnd len="sm" w="sm" type="none"/>
            <a:tailEnd len="sm" w="sm" type="none"/>
          </a:ln>
        </p:spPr>
      </p:cxnSp>
      <p:cxnSp>
        <p:nvCxnSpPr>
          <p:cNvPr id="433" name="Google Shape;433;p30"/>
          <p:cNvCxnSpPr/>
          <p:nvPr/>
        </p:nvCxnSpPr>
        <p:spPr>
          <a:xfrm>
            <a:off x="5011737" y="2654299"/>
            <a:ext cx="239715" cy="1590"/>
          </a:xfrm>
          <a:prstGeom prst="straightConnector1">
            <a:avLst/>
          </a:prstGeom>
          <a:noFill/>
          <a:ln cap="flat" cmpd="sng" w="9525">
            <a:solidFill>
              <a:srgbClr val="000000"/>
            </a:solidFill>
            <a:prstDash val="solid"/>
            <a:round/>
            <a:headEnd len="sm" w="sm" type="none"/>
            <a:tailEnd len="sm" w="sm" type="none"/>
          </a:ln>
        </p:spPr>
      </p:cxnSp>
      <p:sp>
        <p:nvSpPr>
          <p:cNvPr id="434" name="Google Shape;434;p30"/>
          <p:cNvSpPr txBox="1"/>
          <p:nvPr/>
        </p:nvSpPr>
        <p:spPr>
          <a:xfrm>
            <a:off x="6824660" y="6256337"/>
            <a:ext cx="660494"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Pepsinogen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(zymogen)</a:t>
            </a:r>
            <a:endParaRPr/>
          </a:p>
        </p:txBody>
      </p:sp>
      <p:sp>
        <p:nvSpPr>
          <p:cNvPr id="435" name="Google Shape;435;p30"/>
          <p:cNvSpPr txBox="1"/>
          <p:nvPr/>
        </p:nvSpPr>
        <p:spPr>
          <a:xfrm>
            <a:off x="5841999" y="5511799"/>
            <a:ext cx="717756"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HCI converts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pepsinogen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 pepsin</a:t>
            </a:r>
            <a:endParaRPr/>
          </a:p>
        </p:txBody>
      </p:sp>
      <p:sp>
        <p:nvSpPr>
          <p:cNvPr id="436" name="Google Shape;436;p30"/>
          <p:cNvSpPr txBox="1"/>
          <p:nvPr/>
        </p:nvSpPr>
        <p:spPr>
          <a:xfrm>
            <a:off x="3316287" y="5599112"/>
            <a:ext cx="819386"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 digests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dietary protein</a:t>
            </a:r>
            <a:endParaRPr/>
          </a:p>
        </p:txBody>
      </p:sp>
      <p:sp>
        <p:nvSpPr>
          <p:cNvPr id="437" name="Google Shape;437;p30"/>
          <p:cNvSpPr txBox="1"/>
          <p:nvPr/>
        </p:nvSpPr>
        <p:spPr>
          <a:xfrm>
            <a:off x="1384299" y="4648199"/>
            <a:ext cx="774739" cy="504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Oligopeptides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amino</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acids buffer</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acid</a:t>
            </a:r>
            <a:endParaRPr/>
          </a:p>
        </p:txBody>
      </p:sp>
      <p:sp>
        <p:nvSpPr>
          <p:cNvPr id="438" name="Google Shape;438;p30"/>
          <p:cNvSpPr txBox="1"/>
          <p:nvPr/>
        </p:nvSpPr>
        <p:spPr>
          <a:xfrm>
            <a:off x="2495549" y="4648199"/>
            <a:ext cx="774739" cy="504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Oligopeptides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directly</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cells</a:t>
            </a:r>
            <a:endParaRPr/>
          </a:p>
        </p:txBody>
      </p:sp>
      <p:sp>
        <p:nvSpPr>
          <p:cNvPr id="439" name="Google Shape;439;p30"/>
          <p:cNvSpPr txBox="1"/>
          <p:nvPr/>
        </p:nvSpPr>
        <p:spPr>
          <a:xfrm>
            <a:off x="1643060" y="3892549"/>
            <a:ext cx="666968"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Elevated pH</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cells</a:t>
            </a:r>
            <a:endParaRPr/>
          </a:p>
        </p:txBody>
      </p:sp>
      <p:sp>
        <p:nvSpPr>
          <p:cNvPr id="440" name="Google Shape;440;p30"/>
          <p:cNvSpPr txBox="1"/>
          <p:nvPr/>
        </p:nvSpPr>
        <p:spPr>
          <a:xfrm>
            <a:off x="1384299" y="3321049"/>
            <a:ext cx="761958"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Ingested food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buffers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acid</a:t>
            </a:r>
            <a:endParaRPr/>
          </a:p>
        </p:txBody>
      </p:sp>
      <p:sp>
        <p:nvSpPr>
          <p:cNvPr id="441" name="Google Shape;441;p30"/>
          <p:cNvSpPr txBox="1"/>
          <p:nvPr/>
        </p:nvSpPr>
        <p:spPr>
          <a:xfrm>
            <a:off x="5799137" y="2813049"/>
            <a:ext cx="1016565"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Chief cells secrete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pepsinogen</a:t>
            </a:r>
            <a:endParaRPr/>
          </a:p>
        </p:txBody>
      </p:sp>
      <p:sp>
        <p:nvSpPr>
          <p:cNvPr id="442" name="Google Shape;442;p30"/>
          <p:cNvSpPr txBox="1"/>
          <p:nvPr/>
        </p:nvSpPr>
        <p:spPr>
          <a:xfrm>
            <a:off x="5799137" y="3417887"/>
            <a:ext cx="425699" cy="504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Parietal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cells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HCI</a:t>
            </a:r>
            <a:endParaRPr/>
          </a:p>
        </p:txBody>
      </p:sp>
      <p:sp>
        <p:nvSpPr>
          <p:cNvPr id="443" name="Google Shape;443;p30"/>
          <p:cNvSpPr txBox="1"/>
          <p:nvPr/>
        </p:nvSpPr>
        <p:spPr>
          <a:xfrm>
            <a:off x="4487862" y="2900360"/>
            <a:ext cx="578061" cy="758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chief cells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parietal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cells</a:t>
            </a:r>
            <a:endParaRPr/>
          </a:p>
        </p:txBody>
      </p:sp>
      <p:sp>
        <p:nvSpPr>
          <p:cNvPr id="444" name="Google Shape;444;p30"/>
          <p:cNvSpPr txBox="1"/>
          <p:nvPr/>
        </p:nvSpPr>
        <p:spPr>
          <a:xfrm>
            <a:off x="6857999" y="1981199"/>
            <a:ext cx="2049466"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25.18</a:t>
            </a:r>
            <a:endParaRPr/>
          </a:p>
        </p:txBody>
      </p:sp>
      <p:sp>
        <p:nvSpPr>
          <p:cNvPr id="445" name="Google Shape;445;p30"/>
          <p:cNvSpPr txBox="1"/>
          <p:nvPr/>
        </p:nvSpPr>
        <p:spPr>
          <a:xfrm>
            <a:off x="2640805" y="969352"/>
            <a:ext cx="3384553"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4"/>
          <p:cNvSpPr txBox="1"/>
          <p:nvPr>
            <p:ph idx="4294967295" type="sldNum"/>
          </p:nvPr>
        </p:nvSpPr>
        <p:spPr>
          <a:xfrm>
            <a:off x="8940975" y="6324600"/>
            <a:ext cx="245399"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48" name="Google Shape;48;p4"/>
          <p:cNvSpPr txBox="1"/>
          <p:nvPr>
            <p:ph idx="4294967295" type="title"/>
          </p:nvPr>
        </p:nvSpPr>
        <p:spPr>
          <a:xfrm>
            <a:off x="-2" y="0"/>
            <a:ext cx="9144004" cy="9747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Medical terms</a:t>
            </a:r>
            <a:endParaRPr/>
          </a:p>
        </p:txBody>
      </p:sp>
      <p:sp>
        <p:nvSpPr>
          <p:cNvPr id="49" name="Google Shape;49;p4"/>
          <p:cNvSpPr txBox="1"/>
          <p:nvPr>
            <p:ph idx="4294967295" type="body"/>
          </p:nvPr>
        </p:nvSpPr>
        <p:spPr>
          <a:xfrm>
            <a:off x="419100" y="1036635"/>
            <a:ext cx="8580736" cy="5897567"/>
          </a:xfrm>
          <a:prstGeom prst="rect">
            <a:avLst/>
          </a:prstGeom>
          <a:noFill/>
          <a:ln>
            <a:noFill/>
          </a:ln>
        </p:spPr>
        <p:txBody>
          <a:bodyPr anchorCtr="0" anchor="t" bIns="45700" lIns="45700" spcFirstLastPara="1" rIns="45700" wrap="square" tIns="45700">
            <a:normAutofit/>
          </a:bodyPr>
          <a:lstStyle/>
          <a:p>
            <a:pPr indent="-133350" lvl="1" marL="742950" rtl="0" algn="l">
              <a:lnSpc>
                <a:spcPct val="100000"/>
              </a:lnSpc>
              <a:spcBef>
                <a:spcPts val="0"/>
              </a:spcBef>
              <a:spcAft>
                <a:spcPts val="0"/>
              </a:spcAft>
              <a:buClr>
                <a:srgbClr val="000000"/>
              </a:buClr>
              <a:buSzPts val="2400"/>
              <a:buFont typeface="Arial"/>
              <a:buNone/>
            </a:pPr>
            <a:r>
              <a:t/>
            </a:r>
            <a:endParaRPr/>
          </a:p>
          <a:p>
            <a:pPr indent="-400050" lvl="0" marL="400050" rtl="0" algn="l">
              <a:lnSpc>
                <a:spcPct val="100000"/>
              </a:lnSpc>
              <a:spcBef>
                <a:spcPts val="600"/>
              </a:spcBef>
              <a:spcAft>
                <a:spcPts val="0"/>
              </a:spcAft>
              <a:buClr>
                <a:srgbClr val="000000"/>
              </a:buClr>
              <a:buSzPts val="2800"/>
              <a:buFont typeface="Arial"/>
              <a:buChar char="•"/>
            </a:pPr>
            <a:r>
              <a:rPr b="1" i="1" lang="en-US" sz="2800">
                <a:solidFill>
                  <a:srgbClr val="000000"/>
                </a:solidFill>
              </a:rPr>
              <a:t>chyme </a:t>
            </a:r>
            <a:r>
              <a:rPr i="0" lang="en-US"/>
              <a:t> [</a:t>
            </a:r>
            <a:r>
              <a:rPr b="0" lang="en-US" sz="2400"/>
              <a:t>juice </a:t>
            </a:r>
            <a:r>
              <a:rPr i="0" lang="en-US"/>
              <a:t>]</a:t>
            </a:r>
            <a:r>
              <a:rPr b="0" i="0" lang="en-US"/>
              <a:t> – an acidic, soupy or pasty mixture of semidigested food , most digestion occurs after the chyme passes  on to the small intestine</a:t>
            </a:r>
            <a:endParaRPr sz="1200"/>
          </a:p>
          <a:p>
            <a:pPr indent="-400050" lvl="0" marL="400050" rtl="0" algn="l">
              <a:lnSpc>
                <a:spcPct val="100000"/>
              </a:lnSpc>
              <a:spcBef>
                <a:spcPts val="600"/>
              </a:spcBef>
              <a:spcAft>
                <a:spcPts val="0"/>
              </a:spcAft>
              <a:buClr>
                <a:srgbClr val="000000"/>
              </a:buClr>
              <a:buSzPts val="2800"/>
              <a:buFont typeface="Arial"/>
              <a:buChar char="•"/>
            </a:pPr>
            <a:r>
              <a:rPr b="1" i="1" lang="en-US" sz="2800">
                <a:solidFill>
                  <a:srgbClr val="000000"/>
                </a:solidFill>
              </a:rPr>
              <a:t>antrum </a:t>
            </a:r>
            <a:r>
              <a:rPr i="0" lang="en-US"/>
              <a:t> [</a:t>
            </a:r>
            <a:r>
              <a:rPr b="0" lang="en-US" sz="2400"/>
              <a:t>cavity</a:t>
            </a:r>
            <a:r>
              <a:rPr i="0" lang="en-US"/>
              <a:t>] </a:t>
            </a:r>
            <a:r>
              <a:rPr b="0" i="0" lang="en-US"/>
              <a:t>–a funnel-like part of the pyloric part of stomach.</a:t>
            </a:r>
            <a:endParaRPr/>
          </a:p>
          <a:p>
            <a:pPr indent="-400050" lvl="0" marL="400050" rtl="0" algn="l">
              <a:lnSpc>
                <a:spcPct val="100000"/>
              </a:lnSpc>
              <a:spcBef>
                <a:spcPts val="600"/>
              </a:spcBef>
              <a:spcAft>
                <a:spcPts val="0"/>
              </a:spcAft>
              <a:buClr>
                <a:srgbClr val="000000"/>
              </a:buClr>
              <a:buSzPts val="2800"/>
              <a:buFont typeface="Arial"/>
              <a:buChar char="•"/>
            </a:pPr>
            <a:r>
              <a:rPr b="1" i="1" lang="en-US" sz="2800">
                <a:solidFill>
                  <a:srgbClr val="000000"/>
                </a:solidFill>
              </a:rPr>
              <a:t>pylorus </a:t>
            </a:r>
            <a:r>
              <a:rPr i="0" lang="en-US"/>
              <a:t>[</a:t>
            </a:r>
            <a:r>
              <a:rPr b="0" lang="en-US" sz="2400"/>
              <a:t>gatekeeper</a:t>
            </a:r>
            <a:r>
              <a:rPr i="0" lang="en-US"/>
              <a:t>]</a:t>
            </a:r>
            <a:r>
              <a:rPr b="0" i="0" lang="en-US"/>
              <a:t>–</a:t>
            </a:r>
            <a:r>
              <a:rPr b="0" baseline="30000" i="0" lang="en-US" sz="900"/>
              <a:t> </a:t>
            </a:r>
            <a:r>
              <a:rPr b="0" i="0" lang="en-US"/>
              <a:t>latter terminates of the stomach which is a a narrow passage into the duodenum. </a:t>
            </a:r>
            <a:endParaRPr sz="1200"/>
          </a:p>
          <a:p>
            <a:pPr indent="-400050" lvl="0" marL="400050" rtl="0" algn="l">
              <a:lnSpc>
                <a:spcPct val="100000"/>
              </a:lnSpc>
              <a:spcBef>
                <a:spcPts val="600"/>
              </a:spcBef>
              <a:spcAft>
                <a:spcPts val="0"/>
              </a:spcAft>
              <a:buClr>
                <a:srgbClr val="000000"/>
              </a:buClr>
              <a:buSzPts val="2800"/>
              <a:buFont typeface="Arial"/>
              <a:buChar char="•"/>
            </a:pPr>
            <a:r>
              <a:rPr b="1" lang="en-US" sz="2800">
                <a:solidFill>
                  <a:srgbClr val="000000"/>
                </a:solidFill>
              </a:rPr>
              <a:t> gastric </a:t>
            </a:r>
            <a:r>
              <a:rPr i="1" lang="en-US"/>
              <a:t>rugae </a:t>
            </a:r>
            <a:r>
              <a:rPr b="1" lang="en-US" sz="2800">
                <a:solidFill>
                  <a:srgbClr val="000000"/>
                </a:solidFill>
              </a:rPr>
              <a:t>[</a:t>
            </a:r>
            <a:r>
              <a:rPr b="0" i="1" lang="en-US" sz="2400"/>
              <a:t>folds, creases</a:t>
            </a:r>
            <a:r>
              <a:rPr b="1" lang="en-US" sz="2800">
                <a:solidFill>
                  <a:srgbClr val="000000"/>
                </a:solidFill>
              </a:rPr>
              <a:t>]</a:t>
            </a:r>
            <a:r>
              <a:rPr b="0" lang="en-US"/>
              <a:t>–</a:t>
            </a:r>
            <a:r>
              <a:rPr b="0" baseline="30000" lang="en-US" sz="900"/>
              <a:t> </a:t>
            </a:r>
            <a:r>
              <a:rPr b="0" lang="en-US"/>
              <a:t>conspicuous longitudinal wrinkles </a:t>
            </a:r>
            <a:endParaRPr/>
          </a:p>
        </p:txBody>
      </p:sp>
      <p:grpSp>
        <p:nvGrpSpPr>
          <p:cNvPr id="50" name="Google Shape;50;p4"/>
          <p:cNvGrpSpPr/>
          <p:nvPr/>
        </p:nvGrpSpPr>
        <p:grpSpPr>
          <a:xfrm>
            <a:off x="-74261" y="6205461"/>
            <a:ext cx="12248974" cy="755704"/>
            <a:chOff x="-2" y="-1"/>
            <a:chExt cx="12248973" cy="755703"/>
          </a:xfrm>
        </p:grpSpPr>
        <p:sp>
          <p:nvSpPr>
            <p:cNvPr id="51" name="Google Shape;51;p4"/>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2" name="Google Shape;52;p4"/>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3" name="Google Shape;53;p4"/>
            <p:cNvPicPr preferRelativeResize="0"/>
            <p:nvPr/>
          </p:nvPicPr>
          <p:blipFill rotWithShape="1">
            <a:blip r:embed="rId3">
              <a:alphaModFix/>
            </a:blip>
            <a:srcRect b="0" l="0" r="0" t="0"/>
            <a:stretch/>
          </p:blipFill>
          <p:spPr>
            <a:xfrm>
              <a:off x="-2" y="-1"/>
              <a:ext cx="704328" cy="613872"/>
            </a:xfrm>
            <a:prstGeom prst="rect">
              <a:avLst/>
            </a:prstGeom>
            <a:noFill/>
            <a:ln>
              <a:noFill/>
            </a:ln>
          </p:spPr>
        </p:pic>
        <p:sp>
          <p:nvSpPr>
            <p:cNvPr id="54" name="Google Shape;54;p4"/>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1"/>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451" name="Google Shape;451;p31"/>
          <p:cNvSpPr txBox="1"/>
          <p:nvPr>
            <p:ph idx="4294967295" type="title"/>
          </p:nvPr>
        </p:nvSpPr>
        <p:spPr>
          <a:xfrm>
            <a:off x="-2" y="396873"/>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Liver, Gallbladder, and Pancreas</a:t>
            </a:r>
            <a:endParaRPr/>
          </a:p>
        </p:txBody>
      </p:sp>
      <p:sp>
        <p:nvSpPr>
          <p:cNvPr id="452" name="Google Shape;452;p31"/>
          <p:cNvSpPr txBox="1"/>
          <p:nvPr>
            <p:ph idx="4294967295" type="body"/>
          </p:nvPr>
        </p:nvSpPr>
        <p:spPr>
          <a:xfrm>
            <a:off x="365124" y="1752600"/>
            <a:ext cx="8443915" cy="466407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small intestine </a:t>
            </a:r>
            <a:r>
              <a:rPr b="0" lang="en-US"/>
              <a:t>receives </a:t>
            </a:r>
            <a:r>
              <a:rPr b="1" lang="en-US" sz="3200">
                <a:solidFill>
                  <a:srgbClr val="000000"/>
                </a:solidFill>
              </a:rPr>
              <a:t>chyme</a:t>
            </a:r>
            <a:r>
              <a:rPr b="0" lang="en-US"/>
              <a:t> from stomach</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700"/>
              </a:spcBef>
              <a:spcAft>
                <a:spcPts val="0"/>
              </a:spcAft>
              <a:buClr>
                <a:srgbClr val="000000"/>
              </a:buClr>
              <a:buSzPts val="3200"/>
              <a:buFont typeface="Arial"/>
              <a:buChar char="•"/>
            </a:pPr>
            <a:r>
              <a:rPr lang="en-US" sz="3200">
                <a:solidFill>
                  <a:srgbClr val="000000"/>
                </a:solidFill>
              </a:rPr>
              <a:t>also </a:t>
            </a:r>
            <a:r>
              <a:rPr b="1" lang="en-US"/>
              <a:t>secretions from liver and pancreas</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enter digestive tract near the junction of stomach and small intestine</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700"/>
              </a:spcBef>
              <a:spcAft>
                <a:spcPts val="0"/>
              </a:spcAft>
              <a:buClr>
                <a:srgbClr val="000000"/>
              </a:buClr>
              <a:buSzPts val="3200"/>
              <a:buFont typeface="Arial"/>
              <a:buChar char="•"/>
            </a:pPr>
            <a:r>
              <a:rPr lang="en-US" sz="3200">
                <a:solidFill>
                  <a:srgbClr val="000000"/>
                </a:solidFill>
              </a:rPr>
              <a:t>secretions are so important to the digestive process of the small intestine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Screen Shot 2019-09-03 at 10.38.44.png" id="457" name="Google Shape;457;p32"/>
          <p:cNvPicPr preferRelativeResize="0"/>
          <p:nvPr/>
        </p:nvPicPr>
        <p:blipFill rotWithShape="1">
          <a:blip r:embed="rId3">
            <a:alphaModFix/>
          </a:blip>
          <a:srcRect b="0" l="0" r="0" t="0"/>
          <a:stretch/>
        </p:blipFill>
        <p:spPr>
          <a:xfrm>
            <a:off x="-8984" y="-145360"/>
            <a:ext cx="9144001" cy="3281521"/>
          </a:xfrm>
          <a:prstGeom prst="rect">
            <a:avLst/>
          </a:prstGeom>
          <a:noFill/>
          <a:ln>
            <a:noFill/>
          </a:ln>
        </p:spPr>
      </p:pic>
      <p:sp>
        <p:nvSpPr>
          <p:cNvPr id="458" name="Google Shape;458;p32"/>
          <p:cNvSpPr txBox="1"/>
          <p:nvPr/>
        </p:nvSpPr>
        <p:spPr>
          <a:xfrm>
            <a:off x="297190" y="3239096"/>
            <a:ext cx="8531653" cy="2996007"/>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Frank was driving home after a long day at work. It was late and he was having problems driving in the dark with so much traffic. He was forced to take a detour and felt tired, so he took another sip of soda. “What would I do without sugar and caffeine?” he mumbled to himself. </a:t>
            </a:r>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Frank realized that he should probably stop the car as he noticed his hands begin to shake, but he continued anyway. Rounding a corner he realized that he was having trouble focusing on the road. He tried to blink away the blurriness and shook his head, but things did not change. In an instant, the car slipped off the road and hit a tree. </a:t>
            </a:r>
            <a:endParaRPr/>
          </a:p>
          <a:p>
            <a:pPr indent="0" lvl="0" marL="0" marR="0" rtl="0" algn="l">
              <a:lnSpc>
                <a:spcPct val="211111"/>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 was that?” exclaimed Frank to the night air.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3"/>
          <p:cNvSpPr txBox="1"/>
          <p:nvPr/>
        </p:nvSpPr>
        <p:spPr>
          <a:xfrm>
            <a:off x="306173" y="1820916"/>
            <a:ext cx="8531653" cy="3571766"/>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 He quickly got out of the car and checked himself out. Other than the shock of the accident, Frank seemed to be okay. He pulled out his cell phone and called his wife, Stacey, to come pick him up. He then called to report the accident to the police and his insurance agent.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His wife arrived about an hour later and looked very concerned when she saw Frank sitting in the police car.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“Why aren’t you going to the hospital?” screamed Stacey. “Were you drinking again?” “I’m fine, and no I wasn’t drinking. Check with Sergeant Eversman if you don’t believe me. I lost focus; it’s been a long day and my vision’s a little off. This is too much stress. Please, I just want to go home.”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They drove home, but Stacey continued to badger Frank about going to the hospital. </a:t>
            </a:r>
            <a:endParaRPr/>
          </a:p>
        </p:txBody>
      </p:sp>
      <p:pic>
        <p:nvPicPr>
          <p:cNvPr descr="Screen Shot 2019-09-03 at 10.45.49.png" id="464" name="Google Shape;464;p33"/>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Tree>
  </p:cSld>
  <p:clrMapOvr>
    <a:masterClrMapping/>
  </p:clrMapOvr>
  <mc:AlternateContent>
    <mc:Choice Requires="p14">
      <p:transition spd="slow"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4"/>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470" name="Google Shape;470;p34"/>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471" name="Google Shape;471;p34"/>
          <p:cNvGrpSpPr/>
          <p:nvPr/>
        </p:nvGrpSpPr>
        <p:grpSpPr>
          <a:xfrm>
            <a:off x="211126" y="104762"/>
            <a:ext cx="980378" cy="1007347"/>
            <a:chOff x="-2" y="-2"/>
            <a:chExt cx="980377" cy="1007346"/>
          </a:xfrm>
        </p:grpSpPr>
        <p:sp>
          <p:nvSpPr>
            <p:cNvPr id="472" name="Google Shape;472;p34"/>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73" name="Google Shape;473;p34"/>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474" name="Google Shape;474;p34"/>
            <p:cNvGrpSpPr/>
            <p:nvPr/>
          </p:nvGrpSpPr>
          <p:grpSpPr>
            <a:xfrm>
              <a:off x="142132" y="146024"/>
              <a:ext cx="696262" cy="715338"/>
              <a:chOff x="-2" y="-1"/>
              <a:chExt cx="696261" cy="715337"/>
            </a:xfrm>
          </p:grpSpPr>
          <p:sp>
            <p:nvSpPr>
              <p:cNvPr id="475" name="Google Shape;475;p34"/>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476" name="Google Shape;476;p34"/>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477" name="Google Shape;477;p34"/>
          <p:cNvSpPr txBox="1"/>
          <p:nvPr/>
        </p:nvSpPr>
        <p:spPr>
          <a:xfrm>
            <a:off x="272653" y="1790699"/>
            <a:ext cx="8598694" cy="32766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List Frank’s physical problems.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2. What do you think is causing Frank’s blurred vision?</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3. With the above physical problems in mind, what do you speculate about Frank’s condition? </a:t>
            </a:r>
            <a:endParaRPr b="0" i="0" sz="12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478" name="Google Shape;478;p34"/>
          <p:cNvGrpSpPr/>
          <p:nvPr/>
        </p:nvGrpSpPr>
        <p:grpSpPr>
          <a:xfrm>
            <a:off x="-74261" y="6205461"/>
            <a:ext cx="12248974" cy="755704"/>
            <a:chOff x="-2" y="-1"/>
            <a:chExt cx="12248973" cy="755703"/>
          </a:xfrm>
        </p:grpSpPr>
        <p:sp>
          <p:nvSpPr>
            <p:cNvPr id="479" name="Google Shape;479;p34"/>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80" name="Google Shape;480;p34"/>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481" name="Google Shape;481;p34"/>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482" name="Google Shape;482;p34"/>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300"/>
                                        <p:tgtEl>
                                          <p:spTgt spid="471"/>
                                        </p:tgtEl>
                                        <p:attrNameLst>
                                          <p:attrName>ppt_w</p:attrName>
                                        </p:attrNameLst>
                                      </p:cBhvr>
                                      <p:tavLst>
                                        <p:tav fmla="" tm="0">
                                          <p:val>
                                            <p:strVal val="0"/>
                                          </p:val>
                                        </p:tav>
                                        <p:tav fmla="" tm="100000">
                                          <p:val>
                                            <p:strVal val="#ppt_w"/>
                                          </p:val>
                                        </p:tav>
                                      </p:tavLst>
                                    </p:anim>
                                    <p:anim calcmode="lin" valueType="num">
                                      <p:cBhvr additive="base">
                                        <p:cTn dur="300"/>
                                        <p:tgtEl>
                                          <p:spTgt spid="4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Screen Shot 2019-09-03 at 10.45.49.png" id="487" name="Google Shape;487;p35"/>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488" name="Google Shape;488;p35"/>
          <p:cNvSpPr txBox="1"/>
          <p:nvPr/>
        </p:nvSpPr>
        <p:spPr>
          <a:xfrm>
            <a:off x="405805" y="1211752"/>
            <a:ext cx="8332390" cy="554991"/>
          </a:xfrm>
          <a:prstGeom prst="rect">
            <a:avLst/>
          </a:prstGeom>
          <a:noFill/>
          <a:ln>
            <a:noFill/>
          </a:ln>
        </p:spPr>
        <p:txBody>
          <a:bodyPr anchorCtr="0" anchor="ctr" bIns="50800" lIns="50800" spcFirstLastPara="1" rIns="50800" wrap="square" tIns="50800">
            <a:spAutoFit/>
          </a:bodyPr>
          <a:lstStyle/>
          <a:p>
            <a:pPr indent="0" lvl="0" marL="0" marR="0" rtl="0" algn="l">
              <a:lnSpc>
                <a:spcPct val="216666"/>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The nurse came in and gave the doctor the results of the blood tests. </a:t>
            </a:r>
            <a:endParaRPr/>
          </a:p>
        </p:txBody>
      </p:sp>
      <p:pic>
        <p:nvPicPr>
          <p:cNvPr descr="Screen Shot 2019-09-03 at 10.56.23.png" id="489" name="Google Shape;489;p35"/>
          <p:cNvPicPr preferRelativeResize="0"/>
          <p:nvPr/>
        </p:nvPicPr>
        <p:blipFill rotWithShape="1">
          <a:blip r:embed="rId4">
            <a:alphaModFix/>
          </a:blip>
          <a:srcRect b="0" l="0" r="0" t="0"/>
          <a:stretch/>
        </p:blipFill>
        <p:spPr>
          <a:xfrm>
            <a:off x="2131714" y="1852610"/>
            <a:ext cx="4642149" cy="1533930"/>
          </a:xfrm>
          <a:prstGeom prst="rect">
            <a:avLst/>
          </a:prstGeom>
          <a:noFill/>
          <a:ln>
            <a:noFill/>
          </a:ln>
        </p:spPr>
      </p:pic>
      <p:sp>
        <p:nvSpPr>
          <p:cNvPr id="490" name="Google Shape;490;p35"/>
          <p:cNvSpPr txBox="1"/>
          <p:nvPr/>
        </p:nvSpPr>
        <p:spPr>
          <a:xfrm>
            <a:off x="87354" y="3479799"/>
            <a:ext cx="8730869" cy="3175001"/>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“Is there something wrong?” asked Frank.</a:t>
            </a:r>
            <a:br>
              <a:rPr b="1" i="0" lang="en-US" sz="1800" u="none" cap="none" strike="noStrike">
                <a:solidFill>
                  <a:srgbClr val="000000"/>
                </a:solidFill>
                <a:latin typeface="Times"/>
                <a:ea typeface="Times"/>
                <a:cs typeface="Times"/>
                <a:sym typeface="Times"/>
              </a:rPr>
            </a:br>
            <a:r>
              <a:rPr b="1" i="0" lang="en-US" sz="1800" u="none" cap="none" strike="noStrike">
                <a:solidFill>
                  <a:srgbClr val="000000"/>
                </a:solidFill>
                <a:latin typeface="Times"/>
                <a:ea typeface="Times"/>
                <a:cs typeface="Times"/>
                <a:sym typeface="Times"/>
              </a:rPr>
              <a:t>“Your blood glucose levels are above normal. Are you sure you didn’t eat or drink before the blood test this morning?”  Frank shook his head. </a:t>
            </a:r>
            <a:endParaRPr/>
          </a:p>
          <a:p>
            <a:pPr indent="0" lvl="0" marL="0" marR="0" rtl="0" algn="just">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 am concerned because it’s been more than 12 hours since the accident and your blood glucose is elevated. I hate to think what it was after you ate the candy bars and drank all of that soda. Your body can convert excess glucose to sorbitol; you may have heard it referred to as sugar alcohol. Anyway, sorbitol accumulates in the lens of the eye, and this could explain your blurred vision because it draws water into the fibers of the lens and makes them swell. Since this changes the shape of the lens, it can affect your vision and in the long term it can even make the lens opaque and form a cataract.”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6"/>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496" name="Google Shape;496;p36"/>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497" name="Google Shape;497;p36"/>
          <p:cNvGrpSpPr/>
          <p:nvPr/>
        </p:nvGrpSpPr>
        <p:grpSpPr>
          <a:xfrm>
            <a:off x="211126" y="104762"/>
            <a:ext cx="980378" cy="1007347"/>
            <a:chOff x="-2" y="-2"/>
            <a:chExt cx="980377" cy="1007346"/>
          </a:xfrm>
        </p:grpSpPr>
        <p:sp>
          <p:nvSpPr>
            <p:cNvPr id="498" name="Google Shape;498;p36"/>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99" name="Google Shape;499;p36"/>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500" name="Google Shape;500;p36"/>
            <p:cNvGrpSpPr/>
            <p:nvPr/>
          </p:nvGrpSpPr>
          <p:grpSpPr>
            <a:xfrm>
              <a:off x="142132" y="146024"/>
              <a:ext cx="696262" cy="715338"/>
              <a:chOff x="-2" y="-1"/>
              <a:chExt cx="696261" cy="715337"/>
            </a:xfrm>
          </p:grpSpPr>
          <p:sp>
            <p:nvSpPr>
              <p:cNvPr id="501" name="Google Shape;501;p36"/>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502" name="Google Shape;502;p36"/>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503" name="Google Shape;503;p36"/>
          <p:cNvSpPr txBox="1"/>
          <p:nvPr/>
        </p:nvSpPr>
        <p:spPr>
          <a:xfrm>
            <a:off x="272653" y="2146299"/>
            <a:ext cx="8598694" cy="25654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1.What hormone is responsible for decreasing blood glucose levels? Which gland secretes this hormone?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504" name="Google Shape;504;p36"/>
          <p:cNvGrpSpPr/>
          <p:nvPr/>
        </p:nvGrpSpPr>
        <p:grpSpPr>
          <a:xfrm>
            <a:off x="-74261" y="6205461"/>
            <a:ext cx="12248974" cy="755704"/>
            <a:chOff x="-2" y="-1"/>
            <a:chExt cx="12248973" cy="755703"/>
          </a:xfrm>
        </p:grpSpPr>
        <p:sp>
          <p:nvSpPr>
            <p:cNvPr id="505" name="Google Shape;505;p36"/>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06" name="Google Shape;506;p36"/>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07" name="Google Shape;507;p36"/>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508" name="Google Shape;508;p36"/>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300"/>
                                        <p:tgtEl>
                                          <p:spTgt spid="497"/>
                                        </p:tgtEl>
                                        <p:attrNameLst>
                                          <p:attrName>ppt_w</p:attrName>
                                        </p:attrNameLst>
                                      </p:cBhvr>
                                      <p:tavLst>
                                        <p:tav fmla="" tm="0">
                                          <p:val>
                                            <p:strVal val="0"/>
                                          </p:val>
                                        </p:tav>
                                        <p:tav fmla="" tm="100000">
                                          <p:val>
                                            <p:strVal val="#ppt_w"/>
                                          </p:val>
                                        </p:tav>
                                      </p:tavLst>
                                    </p:anim>
                                    <p:anim calcmode="lin" valueType="num">
                                      <p:cBhvr additive="base">
                                        <p:cTn dur="300"/>
                                        <p:tgtEl>
                                          <p:spTgt spid="4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7"/>
          <p:cNvSpPr txBox="1"/>
          <p:nvPr>
            <p:ph idx="4294967295" type="title"/>
          </p:nvPr>
        </p:nvSpPr>
        <p:spPr>
          <a:xfrm>
            <a:off x="-2451102" y="507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The Pancreas</a:t>
            </a:r>
            <a:endParaRPr/>
          </a:p>
        </p:txBody>
      </p:sp>
      <p:sp>
        <p:nvSpPr>
          <p:cNvPr id="514" name="Google Shape;514;p37"/>
          <p:cNvSpPr txBox="1"/>
          <p:nvPr>
            <p:ph idx="4294967295" type="body"/>
          </p:nvPr>
        </p:nvSpPr>
        <p:spPr>
          <a:xfrm>
            <a:off x="304800" y="1036635"/>
            <a:ext cx="8626475" cy="541020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0" lang="en-US"/>
              <a:t>spongy retroperitoneal gland posterior to the greater curvature of the stomach</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12 to 15 cm long, and 2.5 cm thick</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head encircled by duodenum, body, midportion, and a tail on the left</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both an endocrine and exocrine gland</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endocrine portion </a:t>
            </a:r>
            <a:r>
              <a:rPr b="0" lang="en-US"/>
              <a:t>– insulin and glucagon</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exocrine portion </a:t>
            </a:r>
            <a:r>
              <a:rPr b="0" lang="en-US"/>
              <a:t>– </a:t>
            </a:r>
            <a:r>
              <a:rPr b="1" lang="en-US" sz="2000">
                <a:solidFill>
                  <a:srgbClr val="000000"/>
                </a:solidFill>
              </a:rPr>
              <a:t>pancreatic juice </a:t>
            </a:r>
            <a:endParaRPr/>
          </a:p>
        </p:txBody>
      </p:sp>
      <p:sp>
        <p:nvSpPr>
          <p:cNvPr id="515" name="Google Shape;515;p37"/>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grpSp>
        <p:nvGrpSpPr>
          <p:cNvPr id="516" name="Google Shape;516;p37"/>
          <p:cNvGrpSpPr/>
          <p:nvPr/>
        </p:nvGrpSpPr>
        <p:grpSpPr>
          <a:xfrm>
            <a:off x="249226" y="4625962"/>
            <a:ext cx="980378" cy="1007347"/>
            <a:chOff x="-2" y="-2"/>
            <a:chExt cx="980377" cy="1007346"/>
          </a:xfrm>
        </p:grpSpPr>
        <p:sp>
          <p:nvSpPr>
            <p:cNvPr id="517" name="Google Shape;517;p3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18" name="Google Shape;518;p3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519" name="Google Shape;519;p37"/>
            <p:cNvGrpSpPr/>
            <p:nvPr/>
          </p:nvGrpSpPr>
          <p:grpSpPr>
            <a:xfrm>
              <a:off x="142132" y="146024"/>
              <a:ext cx="696262" cy="715338"/>
              <a:chOff x="-2" y="-1"/>
              <a:chExt cx="696261" cy="715337"/>
            </a:xfrm>
          </p:grpSpPr>
          <p:sp>
            <p:nvSpPr>
              <p:cNvPr id="520" name="Google Shape;520;p3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521" name="Google Shape;521;p3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522" name="Google Shape;522;p37"/>
          <p:cNvSpPr txBox="1"/>
          <p:nvPr/>
        </p:nvSpPr>
        <p:spPr>
          <a:xfrm>
            <a:off x="1435099" y="4711700"/>
            <a:ext cx="6728918"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352"/>
              <a:buFont typeface="Arial"/>
              <a:buNone/>
            </a:pPr>
            <a:r>
              <a:rPr b="1" i="0" lang="en-US" sz="2352" u="none" cap="none" strike="noStrike">
                <a:solidFill>
                  <a:srgbClr val="000000"/>
                </a:solidFill>
                <a:latin typeface="Arial"/>
                <a:ea typeface="Arial"/>
                <a:cs typeface="Arial"/>
                <a:sym typeface="Arial"/>
              </a:rPr>
              <a:t>Describe composition and digestive functions of pancreatic juice; the names and functions of its digestive zymogens and enzymes </a:t>
            </a:r>
            <a:endParaRPr/>
          </a:p>
        </p:txBody>
      </p:sp>
      <p:grpSp>
        <p:nvGrpSpPr>
          <p:cNvPr id="523" name="Google Shape;523;p37"/>
          <p:cNvGrpSpPr/>
          <p:nvPr/>
        </p:nvGrpSpPr>
        <p:grpSpPr>
          <a:xfrm>
            <a:off x="-74261" y="6205461"/>
            <a:ext cx="12248974" cy="755704"/>
            <a:chOff x="-2" y="-1"/>
            <a:chExt cx="12248973" cy="755703"/>
          </a:xfrm>
        </p:grpSpPr>
        <p:sp>
          <p:nvSpPr>
            <p:cNvPr id="524" name="Google Shape;524;p37"/>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25" name="Google Shape;525;p37"/>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26" name="Google Shape;526;p37"/>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527" name="Google Shape;527;p37"/>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300"/>
                                        <p:tgtEl>
                                          <p:spTgt spid="516"/>
                                        </p:tgtEl>
                                        <p:attrNameLst>
                                          <p:attrName>ppt_w</p:attrName>
                                        </p:attrNameLst>
                                      </p:cBhvr>
                                      <p:tavLst>
                                        <p:tav fmla="" tm="0">
                                          <p:val>
                                            <p:strVal val="0"/>
                                          </p:val>
                                        </p:tav>
                                        <p:tav fmla="" tm="100000">
                                          <p:val>
                                            <p:strVal val="#ppt_w"/>
                                          </p:val>
                                        </p:tav>
                                      </p:tavLst>
                                    </p:anim>
                                    <p:anim calcmode="lin" valueType="num">
                                      <p:cBhvr additive="base">
                                        <p:cTn dur="300"/>
                                        <p:tgtEl>
                                          <p:spTgt spid="5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8"/>
          <p:cNvSpPr txBox="1"/>
          <p:nvPr>
            <p:ph idx="4294967295" type="title"/>
          </p:nvPr>
        </p:nvSpPr>
        <p:spPr>
          <a:xfrm>
            <a:off x="-2" y="3047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Pancreatic Zymogens</a:t>
            </a:r>
            <a:endParaRPr/>
          </a:p>
        </p:txBody>
      </p:sp>
      <p:sp>
        <p:nvSpPr>
          <p:cNvPr id="533" name="Google Shape;533;p38"/>
          <p:cNvSpPr txBox="1"/>
          <p:nvPr>
            <p:ph idx="4294967295" type="body"/>
          </p:nvPr>
        </p:nvSpPr>
        <p:spPr>
          <a:xfrm>
            <a:off x="288924" y="1447800"/>
            <a:ext cx="8596315"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pancreatic zymogens</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trypsinogen</a:t>
            </a:r>
            <a:endParaRPr sz="180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chymotrypsinogen</a:t>
            </a:r>
            <a:r>
              <a:rPr b="0" lang="en-US"/>
              <a:t>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procarboxypeptidase</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b="1" lang="en-US"/>
              <a:t>pancreatic enzymes</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pancreatic amylase</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pancreatic lipase</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ribonuclease </a:t>
            </a:r>
            <a:r>
              <a:rPr b="0" lang="en-US"/>
              <a:t>and </a:t>
            </a:r>
            <a:r>
              <a:rPr b="1" lang="en-US" sz="2000">
                <a:solidFill>
                  <a:srgbClr val="000000"/>
                </a:solidFill>
              </a:rPr>
              <a:t>deoxyribonuclease</a:t>
            </a:r>
            <a:endParaRPr/>
          </a:p>
        </p:txBody>
      </p:sp>
      <p:sp>
        <p:nvSpPr>
          <p:cNvPr id="534" name="Google Shape;534;p38"/>
          <p:cNvSpPr txBox="1"/>
          <p:nvPr>
            <p:ph idx="4294967295" type="sldNum"/>
          </p:nvPr>
        </p:nvSpPr>
        <p:spPr>
          <a:xfrm>
            <a:off x="8842091" y="6324600"/>
            <a:ext cx="301905"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grpSp>
        <p:nvGrpSpPr>
          <p:cNvPr id="535" name="Google Shape;535;p38"/>
          <p:cNvGrpSpPr/>
          <p:nvPr/>
        </p:nvGrpSpPr>
        <p:grpSpPr>
          <a:xfrm>
            <a:off x="-74261" y="6205461"/>
            <a:ext cx="12248974" cy="755704"/>
            <a:chOff x="-2" y="-1"/>
            <a:chExt cx="12248973" cy="755703"/>
          </a:xfrm>
        </p:grpSpPr>
        <p:sp>
          <p:nvSpPr>
            <p:cNvPr id="536" name="Google Shape;536;p38"/>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37" name="Google Shape;537;p38"/>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38" name="Google Shape;538;p38"/>
            <p:cNvPicPr preferRelativeResize="0"/>
            <p:nvPr/>
          </p:nvPicPr>
          <p:blipFill rotWithShape="1">
            <a:blip r:embed="rId3">
              <a:alphaModFix/>
            </a:blip>
            <a:srcRect b="0" l="0" r="0" t="0"/>
            <a:stretch/>
          </p:blipFill>
          <p:spPr>
            <a:xfrm>
              <a:off x="-2" y="-1"/>
              <a:ext cx="704328" cy="613872"/>
            </a:xfrm>
            <a:prstGeom prst="rect">
              <a:avLst/>
            </a:prstGeom>
            <a:noFill/>
            <a:ln>
              <a:noFill/>
            </a:ln>
          </p:spPr>
        </p:pic>
        <p:sp>
          <p:nvSpPr>
            <p:cNvPr id="539" name="Google Shape;539;p38"/>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9"/>
          <p:cNvSpPr txBox="1"/>
          <p:nvPr>
            <p:ph idx="4294967295" type="title"/>
          </p:nvPr>
        </p:nvSpPr>
        <p:spPr>
          <a:xfrm>
            <a:off x="-2235202" y="101600"/>
            <a:ext cx="9144004" cy="102751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The Pancreas</a:t>
            </a:r>
            <a:endParaRPr/>
          </a:p>
        </p:txBody>
      </p:sp>
      <p:sp>
        <p:nvSpPr>
          <p:cNvPr id="545" name="Google Shape;545;p39"/>
          <p:cNvSpPr txBox="1"/>
          <p:nvPr>
            <p:ph idx="4294967295" type="body"/>
          </p:nvPr>
        </p:nvSpPr>
        <p:spPr>
          <a:xfrm>
            <a:off x="127000" y="1118417"/>
            <a:ext cx="8550275" cy="4404075"/>
          </a:xfrm>
          <a:prstGeom prst="rect">
            <a:avLst/>
          </a:prstGeom>
          <a:noFill/>
          <a:ln>
            <a:noFill/>
          </a:ln>
        </p:spPr>
        <p:txBody>
          <a:bodyPr anchorCtr="0" anchor="t" bIns="45700" lIns="45700" spcFirstLastPara="1" rIns="45700" wrap="square" tIns="45700">
            <a:normAutofit/>
          </a:bodyPr>
          <a:lstStyle/>
          <a:p>
            <a:pPr indent="-200526" lvl="2" marL="962526" rtl="0" algn="l">
              <a:lnSpc>
                <a:spcPct val="100000"/>
              </a:lnSpc>
              <a:spcBef>
                <a:spcPts val="0"/>
              </a:spcBef>
              <a:spcAft>
                <a:spcPts val="0"/>
              </a:spcAft>
              <a:buClr>
                <a:srgbClr val="000000"/>
              </a:buClr>
              <a:buSzPts val="2400"/>
              <a:buFont typeface="Arial"/>
              <a:buChar char="•"/>
            </a:pPr>
            <a:r>
              <a:rPr b="1" lang="en-US">
                <a:solidFill>
                  <a:srgbClr val="000000"/>
                </a:solidFill>
              </a:rPr>
              <a:t>secretory acini-</a:t>
            </a:r>
            <a:r>
              <a:rPr b="0" lang="en-US"/>
              <a:t> release their secretion into small ducts that converge on the main pancreatic duct</a:t>
            </a:r>
            <a:endParaRPr/>
          </a:p>
          <a:p>
            <a:pPr indent="-88231" lvl="1" marL="621631" rtl="0" algn="l">
              <a:lnSpc>
                <a:spcPct val="100000"/>
              </a:lnSpc>
              <a:spcBef>
                <a:spcPts val="0"/>
              </a:spcBef>
              <a:spcAft>
                <a:spcPts val="0"/>
              </a:spcAft>
              <a:buClr>
                <a:srgbClr val="000000"/>
              </a:buClr>
              <a:buSzPts val="2400"/>
              <a:buFont typeface="Arial"/>
              <a:buNone/>
            </a:pPr>
            <a:r>
              <a:t/>
            </a:r>
            <a:endParaRPr/>
          </a:p>
          <a:p>
            <a:pPr indent="-240631" lvl="1" marL="621631" rtl="0" algn="l">
              <a:lnSpc>
                <a:spcPct val="100000"/>
              </a:lnSpc>
              <a:spcBef>
                <a:spcPts val="0"/>
              </a:spcBef>
              <a:spcAft>
                <a:spcPts val="0"/>
              </a:spcAft>
              <a:buClr>
                <a:srgbClr val="000000"/>
              </a:buClr>
              <a:buSzPts val="2400"/>
              <a:buFont typeface="Arial"/>
              <a:buChar char="•"/>
            </a:pPr>
            <a:r>
              <a:rPr b="1" lang="en-US">
                <a:solidFill>
                  <a:srgbClr val="000000"/>
                </a:solidFill>
              </a:rPr>
              <a:t>pancreatic duct </a:t>
            </a:r>
            <a:r>
              <a:rPr b="0" lang="en-US"/>
              <a:t>runs lengthwise through the middle of the gland</a:t>
            </a:r>
            <a:endParaRPr/>
          </a:p>
          <a:p>
            <a:pPr indent="-200526" lvl="3" marL="1343526" rtl="0" algn="l">
              <a:lnSpc>
                <a:spcPct val="100000"/>
              </a:lnSpc>
              <a:spcBef>
                <a:spcPts val="0"/>
              </a:spcBef>
              <a:spcAft>
                <a:spcPts val="0"/>
              </a:spcAft>
              <a:buClr>
                <a:srgbClr val="000000"/>
              </a:buClr>
              <a:buSzPts val="2000"/>
              <a:buFont typeface="Arial"/>
              <a:buChar char="•"/>
            </a:pPr>
            <a:r>
              <a:rPr b="1" lang="en-US"/>
              <a:t>hepatopancreatic ampulla</a:t>
            </a:r>
            <a:endParaRPr/>
          </a:p>
          <a:p>
            <a:pPr indent="-200526" lvl="3" marL="1343526" rtl="0" algn="l">
              <a:lnSpc>
                <a:spcPct val="100000"/>
              </a:lnSpc>
              <a:spcBef>
                <a:spcPts val="0"/>
              </a:spcBef>
              <a:spcAft>
                <a:spcPts val="0"/>
              </a:spcAft>
              <a:buClr>
                <a:srgbClr val="000000"/>
              </a:buClr>
              <a:buSzPts val="2000"/>
              <a:buFont typeface="Arial"/>
              <a:buChar char="•"/>
            </a:pPr>
            <a:r>
              <a:rPr b="1" lang="en-US" sz="2000">
                <a:solidFill>
                  <a:srgbClr val="000000"/>
                </a:solidFill>
              </a:rPr>
              <a:t>hepatopancreatic sphincter</a:t>
            </a:r>
            <a:endParaRPr/>
          </a:p>
          <a:p>
            <a:pPr indent="-149726" lvl="3" marL="1343526" rtl="0" algn="l">
              <a:lnSpc>
                <a:spcPct val="100000"/>
              </a:lnSpc>
              <a:spcBef>
                <a:spcPts val="0"/>
              </a:spcBef>
              <a:spcAft>
                <a:spcPts val="0"/>
              </a:spcAft>
              <a:buClr>
                <a:srgbClr val="000000"/>
              </a:buClr>
              <a:buSzPts val="800"/>
              <a:buFont typeface="Arial"/>
              <a:buNone/>
            </a:pPr>
            <a:r>
              <a:t/>
            </a:r>
            <a:endParaRPr sz="800"/>
          </a:p>
          <a:p>
            <a:pPr indent="-240631" lvl="1" marL="621631" rtl="0" algn="l">
              <a:lnSpc>
                <a:spcPct val="100000"/>
              </a:lnSpc>
              <a:spcBef>
                <a:spcPts val="0"/>
              </a:spcBef>
              <a:spcAft>
                <a:spcPts val="0"/>
              </a:spcAft>
              <a:buClr>
                <a:srgbClr val="000000"/>
              </a:buClr>
              <a:buSzPts val="2400"/>
              <a:buFont typeface="Arial"/>
              <a:buChar char="•"/>
            </a:pPr>
            <a:r>
              <a:rPr b="1" lang="en-US">
                <a:solidFill>
                  <a:srgbClr val="000000"/>
                </a:solidFill>
              </a:rPr>
              <a:t>accessory pancreatic duct </a:t>
            </a:r>
            <a:r>
              <a:rPr b="0" lang="en-US"/>
              <a:t>– smaller duct that branches from the main pancreatic duct</a:t>
            </a:r>
            <a:endParaRPr/>
          </a:p>
        </p:txBody>
      </p:sp>
      <p:sp>
        <p:nvSpPr>
          <p:cNvPr id="546" name="Google Shape;546;p39"/>
          <p:cNvSpPr txBox="1"/>
          <p:nvPr>
            <p:ph idx="4294967295" type="sldNum"/>
          </p:nvPr>
        </p:nvSpPr>
        <p:spPr>
          <a:xfrm>
            <a:off x="8842091" y="6324600"/>
            <a:ext cx="301905"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grpSp>
        <p:nvGrpSpPr>
          <p:cNvPr id="547" name="Google Shape;547;p39"/>
          <p:cNvGrpSpPr/>
          <p:nvPr/>
        </p:nvGrpSpPr>
        <p:grpSpPr>
          <a:xfrm>
            <a:off x="300026" y="5032362"/>
            <a:ext cx="980378" cy="1007347"/>
            <a:chOff x="-2" y="-2"/>
            <a:chExt cx="980377" cy="1007346"/>
          </a:xfrm>
        </p:grpSpPr>
        <p:sp>
          <p:nvSpPr>
            <p:cNvPr id="548" name="Google Shape;548;p39"/>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49" name="Google Shape;549;p39"/>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550" name="Google Shape;550;p39"/>
            <p:cNvGrpSpPr/>
            <p:nvPr/>
          </p:nvGrpSpPr>
          <p:grpSpPr>
            <a:xfrm>
              <a:off x="142132" y="146024"/>
              <a:ext cx="696262" cy="715338"/>
              <a:chOff x="-2" y="-1"/>
              <a:chExt cx="696261" cy="715337"/>
            </a:xfrm>
          </p:grpSpPr>
          <p:sp>
            <p:nvSpPr>
              <p:cNvPr id="551" name="Google Shape;551;p39"/>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552" name="Google Shape;552;p39"/>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553" name="Google Shape;553;p39"/>
          <p:cNvSpPr txBox="1"/>
          <p:nvPr/>
        </p:nvSpPr>
        <p:spPr>
          <a:xfrm>
            <a:off x="1435099" y="5016500"/>
            <a:ext cx="6728918"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352"/>
              <a:buFont typeface="Arial"/>
              <a:buNone/>
            </a:pPr>
            <a:r>
              <a:rPr b="1" i="0" lang="en-US" sz="2352" u="none" cap="none" strike="noStrike">
                <a:solidFill>
                  <a:srgbClr val="000000"/>
                </a:solidFill>
                <a:latin typeface="Arial"/>
                <a:ea typeface="Arial"/>
                <a:cs typeface="Arial"/>
                <a:sym typeface="Arial"/>
              </a:rPr>
              <a:t>Describe structure of the pancreatic acini, the duct system, and its connection to the duodenum </a:t>
            </a:r>
            <a:endParaRPr/>
          </a:p>
        </p:txBody>
      </p:sp>
      <p:grpSp>
        <p:nvGrpSpPr>
          <p:cNvPr id="554" name="Google Shape;554;p39"/>
          <p:cNvGrpSpPr/>
          <p:nvPr/>
        </p:nvGrpSpPr>
        <p:grpSpPr>
          <a:xfrm>
            <a:off x="-74261" y="6205461"/>
            <a:ext cx="12248974" cy="755704"/>
            <a:chOff x="-2" y="-1"/>
            <a:chExt cx="12248973" cy="755703"/>
          </a:xfrm>
        </p:grpSpPr>
        <p:sp>
          <p:nvSpPr>
            <p:cNvPr id="555" name="Google Shape;555;p39"/>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56" name="Google Shape;556;p39"/>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57" name="Google Shape;557;p39"/>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558" name="Google Shape;558;p39"/>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300"/>
                                        <p:tgtEl>
                                          <p:spTgt spid="547"/>
                                        </p:tgtEl>
                                        <p:attrNameLst>
                                          <p:attrName>ppt_w</p:attrName>
                                        </p:attrNameLst>
                                      </p:cBhvr>
                                      <p:tavLst>
                                        <p:tav fmla="" tm="0">
                                          <p:val>
                                            <p:strVal val="0"/>
                                          </p:val>
                                        </p:tav>
                                        <p:tav fmla="" tm="100000">
                                          <p:val>
                                            <p:strVal val="#ppt_w"/>
                                          </p:val>
                                        </p:tav>
                                      </p:tavLst>
                                    </p:anim>
                                    <p:anim calcmode="lin" valueType="num">
                                      <p:cBhvr additive="base">
                                        <p:cTn dur="300"/>
                                        <p:tgtEl>
                                          <p:spTgt spid="5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564" name="Google Shape;564;p40"/>
          <p:cNvSpPr txBox="1"/>
          <p:nvPr>
            <p:ph idx="4294967295" type="title"/>
          </p:nvPr>
        </p:nvSpPr>
        <p:spPr>
          <a:xfrm>
            <a:off x="-2" y="212723"/>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240"/>
              <a:buFont typeface="Arial"/>
              <a:buNone/>
            </a:pPr>
            <a:r>
              <a:rPr b="1" lang="en-US" sz="3240"/>
              <a:t>Gross Anatomy of the Gallbladder, Pancreas, and Bile Passages</a:t>
            </a:r>
            <a:endParaRPr/>
          </a:p>
        </p:txBody>
      </p:sp>
      <p:pic>
        <p:nvPicPr>
          <p:cNvPr descr="sal25693_25_21" id="565" name="Google Shape;565;p40"/>
          <p:cNvPicPr preferRelativeResize="0"/>
          <p:nvPr/>
        </p:nvPicPr>
        <p:blipFill rotWithShape="1">
          <a:blip r:embed="rId3">
            <a:alphaModFix/>
          </a:blip>
          <a:srcRect b="0" l="0" r="0" t="0"/>
          <a:stretch/>
        </p:blipFill>
        <p:spPr>
          <a:xfrm>
            <a:off x="1935160" y="1684335"/>
            <a:ext cx="6245230" cy="4981580"/>
          </a:xfrm>
          <a:prstGeom prst="rect">
            <a:avLst/>
          </a:prstGeom>
          <a:noFill/>
          <a:ln>
            <a:noFill/>
          </a:ln>
        </p:spPr>
      </p:pic>
      <p:sp>
        <p:nvSpPr>
          <p:cNvPr id="566" name="Google Shape;566;p40"/>
          <p:cNvSpPr txBox="1"/>
          <p:nvPr/>
        </p:nvSpPr>
        <p:spPr>
          <a:xfrm>
            <a:off x="4929187" y="2112960"/>
            <a:ext cx="76218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Hepatic ducts</a:t>
            </a:r>
            <a:endParaRPr/>
          </a:p>
        </p:txBody>
      </p:sp>
      <p:sp>
        <p:nvSpPr>
          <p:cNvPr id="567" name="Google Shape;567;p40"/>
          <p:cNvSpPr txBox="1"/>
          <p:nvPr/>
        </p:nvSpPr>
        <p:spPr>
          <a:xfrm>
            <a:off x="4929187" y="2601910"/>
            <a:ext cx="121290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Common hepatic duct</a:t>
            </a:r>
            <a:endParaRPr/>
          </a:p>
        </p:txBody>
      </p:sp>
      <p:sp>
        <p:nvSpPr>
          <p:cNvPr id="568" name="Google Shape;568;p40"/>
          <p:cNvSpPr txBox="1"/>
          <p:nvPr/>
        </p:nvSpPr>
        <p:spPr>
          <a:xfrm>
            <a:off x="4929187" y="2838450"/>
            <a:ext cx="62879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Cystic duct</a:t>
            </a:r>
            <a:endParaRPr/>
          </a:p>
        </p:txBody>
      </p:sp>
      <p:sp>
        <p:nvSpPr>
          <p:cNvPr id="569" name="Google Shape;569;p40"/>
          <p:cNvSpPr txBox="1"/>
          <p:nvPr/>
        </p:nvSpPr>
        <p:spPr>
          <a:xfrm>
            <a:off x="4929187" y="3068635"/>
            <a:ext cx="4953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Bile duct</a:t>
            </a:r>
            <a:endParaRPr/>
          </a:p>
        </p:txBody>
      </p:sp>
      <p:sp>
        <p:nvSpPr>
          <p:cNvPr id="570" name="Google Shape;570;p40"/>
          <p:cNvSpPr txBox="1"/>
          <p:nvPr/>
        </p:nvSpPr>
        <p:spPr>
          <a:xfrm>
            <a:off x="2163760" y="2057400"/>
            <a:ext cx="67958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Gallbladder:</a:t>
            </a:r>
            <a:endParaRPr/>
          </a:p>
        </p:txBody>
      </p:sp>
      <p:sp>
        <p:nvSpPr>
          <p:cNvPr id="571" name="Google Shape;571;p40"/>
          <p:cNvSpPr txBox="1"/>
          <p:nvPr/>
        </p:nvSpPr>
        <p:spPr>
          <a:xfrm>
            <a:off x="2163760" y="2189160"/>
            <a:ext cx="34946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Neck</a:t>
            </a:r>
            <a:endParaRPr/>
          </a:p>
        </p:txBody>
      </p:sp>
      <p:sp>
        <p:nvSpPr>
          <p:cNvPr id="572" name="Google Shape;572;p40"/>
          <p:cNvSpPr txBox="1"/>
          <p:nvPr/>
        </p:nvSpPr>
        <p:spPr>
          <a:xfrm>
            <a:off x="2163760" y="2319335"/>
            <a:ext cx="36196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Body</a:t>
            </a:r>
            <a:endParaRPr/>
          </a:p>
        </p:txBody>
      </p:sp>
      <p:sp>
        <p:nvSpPr>
          <p:cNvPr id="573" name="Google Shape;573;p40"/>
          <p:cNvSpPr txBox="1"/>
          <p:nvPr/>
        </p:nvSpPr>
        <p:spPr>
          <a:xfrm>
            <a:off x="2163760" y="2452685"/>
            <a:ext cx="35571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Head</a:t>
            </a:r>
            <a:endParaRPr/>
          </a:p>
        </p:txBody>
      </p:sp>
      <p:sp>
        <p:nvSpPr>
          <p:cNvPr id="574" name="Google Shape;574;p40"/>
          <p:cNvSpPr txBox="1"/>
          <p:nvPr/>
        </p:nvSpPr>
        <p:spPr>
          <a:xfrm>
            <a:off x="6665910" y="3340100"/>
            <a:ext cx="86392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Pancreatic duct</a:t>
            </a:r>
            <a:endParaRPr/>
          </a:p>
        </p:txBody>
      </p:sp>
      <p:sp>
        <p:nvSpPr>
          <p:cNvPr id="575" name="Google Shape;575;p40"/>
          <p:cNvSpPr txBox="1"/>
          <p:nvPr/>
        </p:nvSpPr>
        <p:spPr>
          <a:xfrm>
            <a:off x="7170735" y="5940425"/>
            <a:ext cx="48268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Jejunum</a:t>
            </a:r>
            <a:endParaRPr/>
          </a:p>
        </p:txBody>
      </p:sp>
      <p:sp>
        <p:nvSpPr>
          <p:cNvPr id="576" name="Google Shape;576;p40"/>
          <p:cNvSpPr txBox="1"/>
          <p:nvPr/>
        </p:nvSpPr>
        <p:spPr>
          <a:xfrm>
            <a:off x="2055810" y="4298950"/>
            <a:ext cx="60953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Duodenum</a:t>
            </a:r>
            <a:endParaRPr/>
          </a:p>
        </p:txBody>
      </p:sp>
      <p:sp>
        <p:nvSpPr>
          <p:cNvPr id="577" name="Google Shape;577;p40"/>
          <p:cNvSpPr txBox="1"/>
          <p:nvPr/>
        </p:nvSpPr>
        <p:spPr>
          <a:xfrm>
            <a:off x="2055810" y="5054600"/>
            <a:ext cx="74945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Circular folds</a:t>
            </a:r>
            <a:endParaRPr/>
          </a:p>
        </p:txBody>
      </p:sp>
      <p:cxnSp>
        <p:nvCxnSpPr>
          <p:cNvPr id="578" name="Google Shape;578;p40"/>
          <p:cNvCxnSpPr/>
          <p:nvPr/>
        </p:nvCxnSpPr>
        <p:spPr>
          <a:xfrm>
            <a:off x="2744785" y="4384675"/>
            <a:ext cx="839789" cy="1590"/>
          </a:xfrm>
          <a:prstGeom prst="straightConnector1">
            <a:avLst/>
          </a:prstGeom>
          <a:noFill/>
          <a:ln cap="flat" cmpd="sng" w="15875">
            <a:solidFill>
              <a:srgbClr val="FFFFFF"/>
            </a:solidFill>
            <a:prstDash val="solid"/>
            <a:round/>
            <a:headEnd len="sm" w="sm" type="none"/>
            <a:tailEnd len="sm" w="sm" type="none"/>
          </a:ln>
        </p:spPr>
      </p:cxnSp>
      <p:cxnSp>
        <p:nvCxnSpPr>
          <p:cNvPr id="579" name="Google Shape;579;p40"/>
          <p:cNvCxnSpPr/>
          <p:nvPr/>
        </p:nvCxnSpPr>
        <p:spPr>
          <a:xfrm>
            <a:off x="2952749" y="4748212"/>
            <a:ext cx="763591" cy="158752"/>
          </a:xfrm>
          <a:prstGeom prst="straightConnector1">
            <a:avLst/>
          </a:prstGeom>
          <a:noFill/>
          <a:ln cap="flat" cmpd="sng" w="15875">
            <a:solidFill>
              <a:srgbClr val="FFFFFF"/>
            </a:solidFill>
            <a:prstDash val="solid"/>
            <a:round/>
            <a:headEnd len="sm" w="sm" type="none"/>
            <a:tailEnd len="sm" w="sm" type="none"/>
          </a:ln>
        </p:spPr>
      </p:cxnSp>
      <p:cxnSp>
        <p:nvCxnSpPr>
          <p:cNvPr id="580" name="Google Shape;580;p40"/>
          <p:cNvCxnSpPr/>
          <p:nvPr/>
        </p:nvCxnSpPr>
        <p:spPr>
          <a:xfrm>
            <a:off x="3092449" y="5389562"/>
            <a:ext cx="933453" cy="1590"/>
          </a:xfrm>
          <a:prstGeom prst="straightConnector1">
            <a:avLst/>
          </a:prstGeom>
          <a:noFill/>
          <a:ln cap="flat" cmpd="sng" w="15875">
            <a:solidFill>
              <a:srgbClr val="FFFFFF"/>
            </a:solidFill>
            <a:prstDash val="solid"/>
            <a:round/>
            <a:headEnd len="sm" w="sm" type="none"/>
            <a:tailEnd len="sm" w="sm" type="none"/>
          </a:ln>
        </p:spPr>
      </p:cxnSp>
      <p:sp>
        <p:nvSpPr>
          <p:cNvPr id="581" name="Google Shape;581;p40"/>
          <p:cNvSpPr/>
          <p:nvPr/>
        </p:nvSpPr>
        <p:spPr>
          <a:xfrm>
            <a:off x="2971800" y="5648324"/>
            <a:ext cx="790575" cy="74616"/>
          </a:xfrm>
          <a:custGeom>
            <a:rect b="b" l="l" r="r" t="t"/>
            <a:pathLst>
              <a:path extrusionOk="0" h="21600" w="21600">
                <a:moveTo>
                  <a:pt x="0" y="21600"/>
                </a:moveTo>
                <a:lnTo>
                  <a:pt x="19252"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82" name="Google Shape;582;p40"/>
          <p:cNvSpPr/>
          <p:nvPr/>
        </p:nvSpPr>
        <p:spPr>
          <a:xfrm>
            <a:off x="2549524" y="2276474"/>
            <a:ext cx="1136651" cy="314326"/>
          </a:xfrm>
          <a:custGeom>
            <a:rect b="b" l="l" r="r" t="t"/>
            <a:pathLst>
              <a:path extrusionOk="0" h="21600" w="21600">
                <a:moveTo>
                  <a:pt x="21600" y="21600"/>
                </a:moveTo>
                <a:lnTo>
                  <a:pt x="2965" y="99"/>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83" name="Google Shape;583;p40"/>
          <p:cNvSpPr/>
          <p:nvPr/>
        </p:nvSpPr>
        <p:spPr>
          <a:xfrm>
            <a:off x="2549524" y="2406650"/>
            <a:ext cx="377826" cy="473076"/>
          </a:xfrm>
          <a:custGeom>
            <a:rect b="b" l="l" r="r" t="t"/>
            <a:pathLst>
              <a:path extrusionOk="0" h="21600" w="21600">
                <a:moveTo>
                  <a:pt x="0" y="0"/>
                </a:moveTo>
                <a:lnTo>
                  <a:pt x="8918" y="0"/>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584" name="Google Shape;584;p40"/>
          <p:cNvCxnSpPr/>
          <p:nvPr/>
        </p:nvCxnSpPr>
        <p:spPr>
          <a:xfrm flipH="1">
            <a:off x="2401885" y="2598735"/>
            <a:ext cx="3178" cy="630241"/>
          </a:xfrm>
          <a:prstGeom prst="straightConnector1">
            <a:avLst/>
          </a:prstGeom>
          <a:noFill/>
          <a:ln cap="flat" cmpd="sng" w="15875">
            <a:solidFill>
              <a:srgbClr val="FFFFFF"/>
            </a:solidFill>
            <a:prstDash val="solid"/>
            <a:round/>
            <a:headEnd len="sm" w="sm" type="none"/>
            <a:tailEnd len="sm" w="sm" type="none"/>
          </a:ln>
        </p:spPr>
      </p:cxnSp>
      <p:cxnSp>
        <p:nvCxnSpPr>
          <p:cNvPr id="585" name="Google Shape;585;p40"/>
          <p:cNvCxnSpPr/>
          <p:nvPr/>
        </p:nvCxnSpPr>
        <p:spPr>
          <a:xfrm>
            <a:off x="4095749" y="2914649"/>
            <a:ext cx="795341" cy="1590"/>
          </a:xfrm>
          <a:prstGeom prst="straightConnector1">
            <a:avLst/>
          </a:prstGeom>
          <a:noFill/>
          <a:ln cap="flat" cmpd="sng" w="15875">
            <a:solidFill>
              <a:srgbClr val="FFFFFF"/>
            </a:solidFill>
            <a:prstDash val="solid"/>
            <a:round/>
            <a:headEnd len="sm" w="sm" type="none"/>
            <a:tailEnd len="sm" w="sm" type="none"/>
          </a:ln>
        </p:spPr>
      </p:cxnSp>
      <p:cxnSp>
        <p:nvCxnSpPr>
          <p:cNvPr id="586" name="Google Shape;586;p40"/>
          <p:cNvCxnSpPr/>
          <p:nvPr/>
        </p:nvCxnSpPr>
        <p:spPr>
          <a:xfrm>
            <a:off x="4124324" y="3148010"/>
            <a:ext cx="766766" cy="1590"/>
          </a:xfrm>
          <a:prstGeom prst="straightConnector1">
            <a:avLst/>
          </a:prstGeom>
          <a:noFill/>
          <a:ln cap="flat" cmpd="sng" w="15875">
            <a:solidFill>
              <a:srgbClr val="FFFFFF"/>
            </a:solidFill>
            <a:prstDash val="solid"/>
            <a:round/>
            <a:headEnd len="sm" w="sm" type="none"/>
            <a:tailEnd len="sm" w="sm" type="none"/>
          </a:ln>
        </p:spPr>
      </p:cxnSp>
      <p:cxnSp>
        <p:nvCxnSpPr>
          <p:cNvPr id="587" name="Google Shape;587;p40"/>
          <p:cNvCxnSpPr/>
          <p:nvPr/>
        </p:nvCxnSpPr>
        <p:spPr>
          <a:xfrm>
            <a:off x="4217987" y="2682874"/>
            <a:ext cx="673103" cy="1590"/>
          </a:xfrm>
          <a:prstGeom prst="straightConnector1">
            <a:avLst/>
          </a:prstGeom>
          <a:noFill/>
          <a:ln cap="flat" cmpd="sng" w="15875">
            <a:solidFill>
              <a:srgbClr val="FFFFFF"/>
            </a:solidFill>
            <a:prstDash val="solid"/>
            <a:round/>
            <a:headEnd len="sm" w="sm" type="none"/>
            <a:tailEnd len="sm" w="sm" type="none"/>
          </a:ln>
        </p:spPr>
      </p:cxnSp>
      <p:cxnSp>
        <p:nvCxnSpPr>
          <p:cNvPr id="588" name="Google Shape;588;p40"/>
          <p:cNvCxnSpPr/>
          <p:nvPr/>
        </p:nvCxnSpPr>
        <p:spPr>
          <a:xfrm>
            <a:off x="4014787" y="2185985"/>
            <a:ext cx="876302" cy="1590"/>
          </a:xfrm>
          <a:prstGeom prst="straightConnector1">
            <a:avLst/>
          </a:prstGeom>
          <a:noFill/>
          <a:ln cap="flat" cmpd="sng" w="15875">
            <a:solidFill>
              <a:srgbClr val="FFFFFF"/>
            </a:solidFill>
            <a:prstDash val="solid"/>
            <a:round/>
            <a:headEnd len="sm" w="sm" type="none"/>
            <a:tailEnd len="sm" w="sm" type="none"/>
          </a:ln>
        </p:spPr>
      </p:cxnSp>
      <p:cxnSp>
        <p:nvCxnSpPr>
          <p:cNvPr id="589" name="Google Shape;589;p40"/>
          <p:cNvCxnSpPr/>
          <p:nvPr/>
        </p:nvCxnSpPr>
        <p:spPr>
          <a:xfrm flipH="1">
            <a:off x="4321173" y="2190749"/>
            <a:ext cx="222253" cy="87316"/>
          </a:xfrm>
          <a:prstGeom prst="straightConnector1">
            <a:avLst/>
          </a:prstGeom>
          <a:noFill/>
          <a:ln cap="flat" cmpd="sng" w="15875">
            <a:solidFill>
              <a:srgbClr val="FFFFFF"/>
            </a:solidFill>
            <a:prstDash val="solid"/>
            <a:round/>
            <a:headEnd len="sm" w="sm" type="none"/>
            <a:tailEnd len="sm" w="sm" type="none"/>
          </a:ln>
        </p:spPr>
      </p:cxnSp>
      <p:cxnSp>
        <p:nvCxnSpPr>
          <p:cNvPr id="590" name="Google Shape;590;p40"/>
          <p:cNvCxnSpPr/>
          <p:nvPr/>
        </p:nvCxnSpPr>
        <p:spPr>
          <a:xfrm flipH="1">
            <a:off x="4484687" y="3411537"/>
            <a:ext cx="303214" cy="1223965"/>
          </a:xfrm>
          <a:prstGeom prst="straightConnector1">
            <a:avLst/>
          </a:prstGeom>
          <a:noFill/>
          <a:ln cap="flat" cmpd="sng" w="15875">
            <a:solidFill>
              <a:srgbClr val="FFFFFF"/>
            </a:solidFill>
            <a:prstDash val="solid"/>
            <a:round/>
            <a:headEnd len="sm" w="sm" type="none"/>
            <a:tailEnd len="sm" w="sm" type="none"/>
          </a:ln>
        </p:spPr>
      </p:cxnSp>
      <p:sp>
        <p:nvSpPr>
          <p:cNvPr id="591" name="Google Shape;591;p40"/>
          <p:cNvSpPr txBox="1"/>
          <p:nvPr/>
        </p:nvSpPr>
        <p:spPr>
          <a:xfrm>
            <a:off x="6700835" y="4652962"/>
            <a:ext cx="55914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Pancreas:</a:t>
            </a:r>
            <a:endParaRPr/>
          </a:p>
        </p:txBody>
      </p:sp>
      <p:sp>
        <p:nvSpPr>
          <p:cNvPr id="592" name="Google Shape;592;p40"/>
          <p:cNvSpPr txBox="1"/>
          <p:nvPr/>
        </p:nvSpPr>
        <p:spPr>
          <a:xfrm>
            <a:off x="6700835" y="4784725"/>
            <a:ext cx="26463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Tail</a:t>
            </a:r>
            <a:endParaRPr/>
          </a:p>
        </p:txBody>
      </p:sp>
      <p:sp>
        <p:nvSpPr>
          <p:cNvPr id="593" name="Google Shape;593;p40"/>
          <p:cNvSpPr txBox="1"/>
          <p:nvPr/>
        </p:nvSpPr>
        <p:spPr>
          <a:xfrm>
            <a:off x="6700835" y="4914900"/>
            <a:ext cx="36196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Body</a:t>
            </a:r>
            <a:endParaRPr/>
          </a:p>
        </p:txBody>
      </p:sp>
      <p:sp>
        <p:nvSpPr>
          <p:cNvPr id="594" name="Google Shape;594;p40"/>
          <p:cNvSpPr txBox="1"/>
          <p:nvPr/>
        </p:nvSpPr>
        <p:spPr>
          <a:xfrm>
            <a:off x="6700835" y="5046662"/>
            <a:ext cx="35571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Head</a:t>
            </a:r>
            <a:endParaRPr/>
          </a:p>
        </p:txBody>
      </p:sp>
      <p:sp>
        <p:nvSpPr>
          <p:cNvPr id="595" name="Google Shape;595;p40"/>
          <p:cNvSpPr/>
          <p:nvPr/>
        </p:nvSpPr>
        <p:spPr>
          <a:xfrm>
            <a:off x="6988174" y="4014787"/>
            <a:ext cx="935039" cy="838202"/>
          </a:xfrm>
          <a:custGeom>
            <a:rect b="b" l="l" r="r" t="t"/>
            <a:pathLst>
              <a:path extrusionOk="0" h="21600" w="21600">
                <a:moveTo>
                  <a:pt x="0" y="21600"/>
                </a:moveTo>
                <a:lnTo>
                  <a:pt x="8005"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96" name="Google Shape;596;p40"/>
          <p:cNvSpPr/>
          <p:nvPr/>
        </p:nvSpPr>
        <p:spPr>
          <a:xfrm>
            <a:off x="6235699" y="4557712"/>
            <a:ext cx="511178" cy="442915"/>
          </a:xfrm>
          <a:custGeom>
            <a:rect b="b" l="l" r="r" t="t"/>
            <a:pathLst>
              <a:path extrusionOk="0" h="21600" w="21600">
                <a:moveTo>
                  <a:pt x="21600" y="21600"/>
                </a:moveTo>
                <a:lnTo>
                  <a:pt x="14158"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597" name="Google Shape;597;p40"/>
          <p:cNvCxnSpPr/>
          <p:nvPr/>
        </p:nvCxnSpPr>
        <p:spPr>
          <a:xfrm flipH="1">
            <a:off x="5241925" y="5116512"/>
            <a:ext cx="1504953" cy="1590"/>
          </a:xfrm>
          <a:prstGeom prst="straightConnector1">
            <a:avLst/>
          </a:prstGeom>
          <a:noFill/>
          <a:ln cap="flat" cmpd="sng" w="15875">
            <a:solidFill>
              <a:srgbClr val="FFFFFF"/>
            </a:solidFill>
            <a:prstDash val="solid"/>
            <a:round/>
            <a:headEnd len="sm" w="sm" type="none"/>
            <a:tailEnd len="sm" w="sm" type="none"/>
          </a:ln>
        </p:spPr>
      </p:cxnSp>
      <p:cxnSp>
        <p:nvCxnSpPr>
          <p:cNvPr id="598" name="Google Shape;598;p40"/>
          <p:cNvCxnSpPr/>
          <p:nvPr/>
        </p:nvCxnSpPr>
        <p:spPr>
          <a:xfrm>
            <a:off x="6681785" y="6005512"/>
            <a:ext cx="457203" cy="2"/>
          </a:xfrm>
          <a:prstGeom prst="straightConnector1">
            <a:avLst/>
          </a:prstGeom>
          <a:noFill/>
          <a:ln cap="flat" cmpd="sng" w="15875">
            <a:solidFill>
              <a:srgbClr val="FFFFFF"/>
            </a:solidFill>
            <a:prstDash val="solid"/>
            <a:round/>
            <a:headEnd len="sm" w="sm" type="none"/>
            <a:tailEnd len="sm" w="sm" type="none"/>
          </a:ln>
        </p:spPr>
      </p:cxnSp>
      <p:cxnSp>
        <p:nvCxnSpPr>
          <p:cNvPr id="599" name="Google Shape;599;p40"/>
          <p:cNvCxnSpPr/>
          <p:nvPr/>
        </p:nvCxnSpPr>
        <p:spPr>
          <a:xfrm>
            <a:off x="6338887" y="5389562"/>
            <a:ext cx="800103" cy="1590"/>
          </a:xfrm>
          <a:prstGeom prst="straightConnector1">
            <a:avLst/>
          </a:prstGeom>
          <a:noFill/>
          <a:ln cap="flat" cmpd="sng" w="15875">
            <a:solidFill>
              <a:srgbClr val="FFFFFF"/>
            </a:solidFill>
            <a:prstDash val="solid"/>
            <a:round/>
            <a:headEnd len="sm" w="sm" type="none"/>
            <a:tailEnd len="sm" w="sm" type="none"/>
          </a:ln>
        </p:spPr>
      </p:cxnSp>
      <p:cxnSp>
        <p:nvCxnSpPr>
          <p:cNvPr id="600" name="Google Shape;600;p40"/>
          <p:cNvCxnSpPr/>
          <p:nvPr/>
        </p:nvCxnSpPr>
        <p:spPr>
          <a:xfrm>
            <a:off x="2740024" y="4376737"/>
            <a:ext cx="839789" cy="1590"/>
          </a:xfrm>
          <a:prstGeom prst="straightConnector1">
            <a:avLst/>
          </a:prstGeom>
          <a:noFill/>
          <a:ln cap="flat" cmpd="sng" w="9525">
            <a:solidFill>
              <a:srgbClr val="000000"/>
            </a:solidFill>
            <a:prstDash val="solid"/>
            <a:round/>
            <a:headEnd len="sm" w="sm" type="none"/>
            <a:tailEnd len="sm" w="sm" type="none"/>
          </a:ln>
        </p:spPr>
      </p:cxnSp>
      <p:cxnSp>
        <p:nvCxnSpPr>
          <p:cNvPr id="601" name="Google Shape;601;p40"/>
          <p:cNvCxnSpPr/>
          <p:nvPr/>
        </p:nvCxnSpPr>
        <p:spPr>
          <a:xfrm>
            <a:off x="2946399" y="4741862"/>
            <a:ext cx="763591" cy="158752"/>
          </a:xfrm>
          <a:prstGeom prst="straightConnector1">
            <a:avLst/>
          </a:prstGeom>
          <a:noFill/>
          <a:ln cap="flat" cmpd="sng" w="9525">
            <a:solidFill>
              <a:srgbClr val="000000"/>
            </a:solidFill>
            <a:prstDash val="solid"/>
            <a:round/>
            <a:headEnd len="sm" w="sm" type="none"/>
            <a:tailEnd len="sm" w="sm" type="none"/>
          </a:ln>
        </p:spPr>
      </p:cxnSp>
      <p:cxnSp>
        <p:nvCxnSpPr>
          <p:cNvPr id="602" name="Google Shape;602;p40"/>
          <p:cNvCxnSpPr/>
          <p:nvPr/>
        </p:nvCxnSpPr>
        <p:spPr>
          <a:xfrm>
            <a:off x="3087686" y="5386387"/>
            <a:ext cx="935039" cy="1590"/>
          </a:xfrm>
          <a:prstGeom prst="straightConnector1">
            <a:avLst/>
          </a:prstGeom>
          <a:noFill/>
          <a:ln cap="flat" cmpd="sng" w="9525">
            <a:solidFill>
              <a:srgbClr val="000000"/>
            </a:solidFill>
            <a:prstDash val="solid"/>
            <a:round/>
            <a:headEnd len="sm" w="sm" type="none"/>
            <a:tailEnd len="sm" w="sm" type="none"/>
          </a:ln>
        </p:spPr>
      </p:cxnSp>
      <p:cxnSp>
        <p:nvCxnSpPr>
          <p:cNvPr id="603" name="Google Shape;603;p40"/>
          <p:cNvCxnSpPr/>
          <p:nvPr/>
        </p:nvCxnSpPr>
        <p:spPr>
          <a:xfrm>
            <a:off x="2847975" y="5129212"/>
            <a:ext cx="812801" cy="1590"/>
          </a:xfrm>
          <a:prstGeom prst="straightConnector1">
            <a:avLst/>
          </a:prstGeom>
          <a:noFill/>
          <a:ln cap="flat" cmpd="sng" w="15875">
            <a:solidFill>
              <a:srgbClr val="FFFFFF"/>
            </a:solidFill>
            <a:prstDash val="solid"/>
            <a:round/>
            <a:headEnd len="sm" w="sm" type="none"/>
            <a:tailEnd len="sm" w="sm" type="none"/>
          </a:ln>
        </p:spPr>
      </p:cxnSp>
      <p:cxnSp>
        <p:nvCxnSpPr>
          <p:cNvPr id="604" name="Google Shape;604;p40"/>
          <p:cNvCxnSpPr/>
          <p:nvPr/>
        </p:nvCxnSpPr>
        <p:spPr>
          <a:xfrm rot="10800000">
            <a:off x="3525837" y="5129212"/>
            <a:ext cx="88903" cy="82552"/>
          </a:xfrm>
          <a:prstGeom prst="straightConnector1">
            <a:avLst/>
          </a:prstGeom>
          <a:noFill/>
          <a:ln cap="flat" cmpd="sng" w="15875">
            <a:solidFill>
              <a:srgbClr val="FFFFFF"/>
            </a:solidFill>
            <a:prstDash val="solid"/>
            <a:round/>
            <a:headEnd len="sm" w="sm" type="none"/>
            <a:tailEnd len="sm" w="sm" type="none"/>
          </a:ln>
        </p:spPr>
      </p:cxnSp>
      <p:cxnSp>
        <p:nvCxnSpPr>
          <p:cNvPr id="605" name="Google Shape;605;p40"/>
          <p:cNvCxnSpPr/>
          <p:nvPr/>
        </p:nvCxnSpPr>
        <p:spPr>
          <a:xfrm>
            <a:off x="2843210" y="5130798"/>
            <a:ext cx="817564" cy="1590"/>
          </a:xfrm>
          <a:prstGeom prst="straightConnector1">
            <a:avLst/>
          </a:prstGeom>
          <a:noFill/>
          <a:ln cap="flat" cmpd="sng" w="9525">
            <a:solidFill>
              <a:srgbClr val="000000"/>
            </a:solidFill>
            <a:prstDash val="solid"/>
            <a:round/>
            <a:headEnd len="sm" w="sm" type="none"/>
            <a:tailEnd len="sm" w="sm" type="none"/>
          </a:ln>
        </p:spPr>
      </p:cxnSp>
      <p:sp>
        <p:nvSpPr>
          <p:cNvPr id="606" name="Google Shape;606;p40"/>
          <p:cNvSpPr/>
          <p:nvPr/>
        </p:nvSpPr>
        <p:spPr>
          <a:xfrm>
            <a:off x="2971799" y="5637212"/>
            <a:ext cx="792166" cy="80965"/>
          </a:xfrm>
          <a:custGeom>
            <a:rect b="b" l="l" r="r" t="t"/>
            <a:pathLst>
              <a:path extrusionOk="0" h="21600" w="21600">
                <a:moveTo>
                  <a:pt x="0" y="21600"/>
                </a:moveTo>
                <a:lnTo>
                  <a:pt x="19217"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07" name="Google Shape;607;p40"/>
          <p:cNvSpPr/>
          <p:nvPr/>
        </p:nvSpPr>
        <p:spPr>
          <a:xfrm>
            <a:off x="2549525" y="2270125"/>
            <a:ext cx="1131889" cy="315915"/>
          </a:xfrm>
          <a:custGeom>
            <a:rect b="b" l="l" r="r" t="t"/>
            <a:pathLst>
              <a:path extrusionOk="0" h="21600" w="21600">
                <a:moveTo>
                  <a:pt x="21600" y="21600"/>
                </a:moveTo>
                <a:lnTo>
                  <a:pt x="298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08" name="Google Shape;608;p40"/>
          <p:cNvSpPr/>
          <p:nvPr/>
        </p:nvSpPr>
        <p:spPr>
          <a:xfrm>
            <a:off x="2549524" y="2403474"/>
            <a:ext cx="377826" cy="469901"/>
          </a:xfrm>
          <a:custGeom>
            <a:rect b="b" l="l" r="r" t="t"/>
            <a:pathLst>
              <a:path extrusionOk="0" h="21600" w="21600">
                <a:moveTo>
                  <a:pt x="0" y="0"/>
                </a:moveTo>
                <a:lnTo>
                  <a:pt x="8673"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09" name="Google Shape;609;p40"/>
          <p:cNvCxnSpPr/>
          <p:nvPr/>
        </p:nvCxnSpPr>
        <p:spPr>
          <a:xfrm>
            <a:off x="2397125" y="2592385"/>
            <a:ext cx="1590" cy="633415"/>
          </a:xfrm>
          <a:prstGeom prst="straightConnector1">
            <a:avLst/>
          </a:prstGeom>
          <a:noFill/>
          <a:ln cap="flat" cmpd="sng" w="9525">
            <a:solidFill>
              <a:srgbClr val="000000"/>
            </a:solidFill>
            <a:prstDash val="solid"/>
            <a:round/>
            <a:headEnd len="sm" w="sm" type="none"/>
            <a:tailEnd len="sm" w="sm" type="none"/>
          </a:ln>
        </p:spPr>
      </p:cxnSp>
      <p:cxnSp>
        <p:nvCxnSpPr>
          <p:cNvPr id="610" name="Google Shape;610;p40"/>
          <p:cNvCxnSpPr/>
          <p:nvPr/>
        </p:nvCxnSpPr>
        <p:spPr>
          <a:xfrm>
            <a:off x="4089399" y="2908299"/>
            <a:ext cx="798516" cy="1590"/>
          </a:xfrm>
          <a:prstGeom prst="straightConnector1">
            <a:avLst/>
          </a:prstGeom>
          <a:noFill/>
          <a:ln cap="flat" cmpd="sng" w="9525">
            <a:solidFill>
              <a:srgbClr val="000000"/>
            </a:solidFill>
            <a:prstDash val="solid"/>
            <a:round/>
            <a:headEnd len="sm" w="sm" type="none"/>
            <a:tailEnd len="sm" w="sm" type="none"/>
          </a:ln>
        </p:spPr>
      </p:cxnSp>
      <p:cxnSp>
        <p:nvCxnSpPr>
          <p:cNvPr id="611" name="Google Shape;611;p40"/>
          <p:cNvCxnSpPr/>
          <p:nvPr/>
        </p:nvCxnSpPr>
        <p:spPr>
          <a:xfrm>
            <a:off x="4117974" y="3140075"/>
            <a:ext cx="769941" cy="1589"/>
          </a:xfrm>
          <a:prstGeom prst="straightConnector1">
            <a:avLst/>
          </a:prstGeom>
          <a:noFill/>
          <a:ln cap="flat" cmpd="sng" w="9525">
            <a:solidFill>
              <a:srgbClr val="000000"/>
            </a:solidFill>
            <a:prstDash val="solid"/>
            <a:round/>
            <a:headEnd len="sm" w="sm" type="none"/>
            <a:tailEnd len="sm" w="sm" type="none"/>
          </a:ln>
        </p:spPr>
      </p:cxnSp>
      <p:cxnSp>
        <p:nvCxnSpPr>
          <p:cNvPr id="612" name="Google Shape;612;p40"/>
          <p:cNvCxnSpPr/>
          <p:nvPr/>
        </p:nvCxnSpPr>
        <p:spPr>
          <a:xfrm>
            <a:off x="4211637" y="2674935"/>
            <a:ext cx="676278" cy="1590"/>
          </a:xfrm>
          <a:prstGeom prst="straightConnector1">
            <a:avLst/>
          </a:prstGeom>
          <a:noFill/>
          <a:ln cap="flat" cmpd="sng" w="9525">
            <a:solidFill>
              <a:srgbClr val="000000"/>
            </a:solidFill>
            <a:prstDash val="solid"/>
            <a:round/>
            <a:headEnd len="sm" w="sm" type="none"/>
            <a:tailEnd len="sm" w="sm" type="none"/>
          </a:ln>
        </p:spPr>
      </p:cxnSp>
      <p:cxnSp>
        <p:nvCxnSpPr>
          <p:cNvPr id="613" name="Google Shape;613;p40"/>
          <p:cNvCxnSpPr/>
          <p:nvPr/>
        </p:nvCxnSpPr>
        <p:spPr>
          <a:xfrm>
            <a:off x="4008437" y="2179635"/>
            <a:ext cx="879477" cy="1590"/>
          </a:xfrm>
          <a:prstGeom prst="straightConnector1">
            <a:avLst/>
          </a:prstGeom>
          <a:noFill/>
          <a:ln cap="flat" cmpd="sng" w="9525">
            <a:solidFill>
              <a:srgbClr val="000000"/>
            </a:solidFill>
            <a:prstDash val="solid"/>
            <a:round/>
            <a:headEnd len="sm" w="sm" type="none"/>
            <a:tailEnd len="sm" w="sm" type="none"/>
          </a:ln>
        </p:spPr>
      </p:cxnSp>
      <p:cxnSp>
        <p:nvCxnSpPr>
          <p:cNvPr id="614" name="Google Shape;614;p40"/>
          <p:cNvCxnSpPr/>
          <p:nvPr/>
        </p:nvCxnSpPr>
        <p:spPr>
          <a:xfrm flipH="1">
            <a:off x="4318000" y="2184399"/>
            <a:ext cx="219078" cy="87316"/>
          </a:xfrm>
          <a:prstGeom prst="straightConnector1">
            <a:avLst/>
          </a:prstGeom>
          <a:noFill/>
          <a:ln cap="flat" cmpd="sng" w="9525">
            <a:solidFill>
              <a:srgbClr val="000000"/>
            </a:solidFill>
            <a:prstDash val="solid"/>
            <a:round/>
            <a:headEnd len="sm" w="sm" type="none"/>
            <a:tailEnd len="sm" w="sm" type="none"/>
          </a:ln>
        </p:spPr>
      </p:cxnSp>
      <p:sp>
        <p:nvSpPr>
          <p:cNvPr id="615" name="Google Shape;615;p40"/>
          <p:cNvSpPr/>
          <p:nvPr/>
        </p:nvSpPr>
        <p:spPr>
          <a:xfrm>
            <a:off x="4478337" y="3405187"/>
            <a:ext cx="427040" cy="1225553"/>
          </a:xfrm>
          <a:custGeom>
            <a:rect b="b" l="l" r="r" t="t"/>
            <a:pathLst>
              <a:path extrusionOk="0" h="21600" w="21600">
                <a:moveTo>
                  <a:pt x="0" y="21600"/>
                </a:moveTo>
                <a:lnTo>
                  <a:pt x="1546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16" name="Google Shape;616;p40"/>
          <p:cNvCxnSpPr/>
          <p:nvPr/>
        </p:nvCxnSpPr>
        <p:spPr>
          <a:xfrm flipH="1">
            <a:off x="6342060" y="3411537"/>
            <a:ext cx="176216" cy="742952"/>
          </a:xfrm>
          <a:prstGeom prst="straightConnector1">
            <a:avLst/>
          </a:prstGeom>
          <a:noFill/>
          <a:ln cap="flat" cmpd="sng" w="15875">
            <a:solidFill>
              <a:srgbClr val="FFFFFF"/>
            </a:solidFill>
            <a:prstDash val="solid"/>
            <a:round/>
            <a:headEnd len="sm" w="sm" type="none"/>
            <a:tailEnd len="sm" w="sm" type="none"/>
          </a:ln>
        </p:spPr>
      </p:cxnSp>
      <p:sp>
        <p:nvSpPr>
          <p:cNvPr id="617" name="Google Shape;617;p40"/>
          <p:cNvSpPr/>
          <p:nvPr/>
        </p:nvSpPr>
        <p:spPr>
          <a:xfrm>
            <a:off x="6337300" y="3405187"/>
            <a:ext cx="298452" cy="744540"/>
          </a:xfrm>
          <a:custGeom>
            <a:rect b="b" l="l" r="r" t="t"/>
            <a:pathLst>
              <a:path extrusionOk="0" h="21600" w="21600">
                <a:moveTo>
                  <a:pt x="0" y="21600"/>
                </a:moveTo>
                <a:lnTo>
                  <a:pt x="12565"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18" name="Google Shape;618;p40"/>
          <p:cNvSpPr/>
          <p:nvPr/>
        </p:nvSpPr>
        <p:spPr>
          <a:xfrm>
            <a:off x="6983410" y="4006849"/>
            <a:ext cx="935040" cy="841376"/>
          </a:xfrm>
          <a:custGeom>
            <a:rect b="b" l="l" r="r" t="t"/>
            <a:pathLst>
              <a:path extrusionOk="0" h="21600" w="21600">
                <a:moveTo>
                  <a:pt x="0" y="21600"/>
                </a:moveTo>
                <a:lnTo>
                  <a:pt x="8005"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19" name="Google Shape;619;p40"/>
          <p:cNvSpPr/>
          <p:nvPr/>
        </p:nvSpPr>
        <p:spPr>
          <a:xfrm>
            <a:off x="6230937" y="4552950"/>
            <a:ext cx="511178" cy="442913"/>
          </a:xfrm>
          <a:custGeom>
            <a:rect b="b" l="l" r="r" t="t"/>
            <a:pathLst>
              <a:path extrusionOk="0" h="21600" w="21600">
                <a:moveTo>
                  <a:pt x="21600" y="21600"/>
                </a:moveTo>
                <a:lnTo>
                  <a:pt x="14158"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20" name="Google Shape;620;p40"/>
          <p:cNvCxnSpPr/>
          <p:nvPr/>
        </p:nvCxnSpPr>
        <p:spPr>
          <a:xfrm flipH="1">
            <a:off x="5237162" y="5111748"/>
            <a:ext cx="1504953" cy="1590"/>
          </a:xfrm>
          <a:prstGeom prst="straightConnector1">
            <a:avLst/>
          </a:prstGeom>
          <a:noFill/>
          <a:ln cap="flat" cmpd="sng" w="9525">
            <a:solidFill>
              <a:srgbClr val="000000"/>
            </a:solidFill>
            <a:prstDash val="solid"/>
            <a:round/>
            <a:headEnd len="sm" w="sm" type="none"/>
            <a:tailEnd len="sm" w="sm" type="none"/>
          </a:ln>
        </p:spPr>
      </p:cxnSp>
      <p:cxnSp>
        <p:nvCxnSpPr>
          <p:cNvPr id="621" name="Google Shape;621;p40"/>
          <p:cNvCxnSpPr/>
          <p:nvPr/>
        </p:nvCxnSpPr>
        <p:spPr>
          <a:xfrm>
            <a:off x="6673849" y="5997575"/>
            <a:ext cx="458791" cy="1590"/>
          </a:xfrm>
          <a:prstGeom prst="straightConnector1">
            <a:avLst/>
          </a:prstGeom>
          <a:noFill/>
          <a:ln cap="flat" cmpd="sng" w="9525">
            <a:solidFill>
              <a:srgbClr val="000000"/>
            </a:solidFill>
            <a:prstDash val="solid"/>
            <a:round/>
            <a:headEnd len="sm" w="sm" type="none"/>
            <a:tailEnd len="sm" w="sm" type="none"/>
          </a:ln>
        </p:spPr>
      </p:cxnSp>
      <p:cxnSp>
        <p:nvCxnSpPr>
          <p:cNvPr id="622" name="Google Shape;622;p40"/>
          <p:cNvCxnSpPr/>
          <p:nvPr/>
        </p:nvCxnSpPr>
        <p:spPr>
          <a:xfrm>
            <a:off x="6332537" y="5386387"/>
            <a:ext cx="800103" cy="1590"/>
          </a:xfrm>
          <a:prstGeom prst="straightConnector1">
            <a:avLst/>
          </a:prstGeom>
          <a:noFill/>
          <a:ln cap="flat" cmpd="sng" w="9525">
            <a:solidFill>
              <a:srgbClr val="000000"/>
            </a:solidFill>
            <a:prstDash val="solid"/>
            <a:round/>
            <a:headEnd len="sm" w="sm" type="none"/>
            <a:tailEnd len="sm" w="sm" type="none"/>
          </a:ln>
        </p:spPr>
      </p:cxnSp>
      <p:sp>
        <p:nvSpPr>
          <p:cNvPr id="623" name="Google Shape;623;p40"/>
          <p:cNvSpPr/>
          <p:nvPr/>
        </p:nvSpPr>
        <p:spPr>
          <a:xfrm>
            <a:off x="3716337" y="4830762"/>
            <a:ext cx="71440" cy="160340"/>
          </a:xfrm>
          <a:custGeom>
            <a:rect b="b" l="l" r="r" t="t"/>
            <a:pathLst>
              <a:path extrusionOk="0" h="21600" w="21600">
                <a:moveTo>
                  <a:pt x="21600" y="21600"/>
                </a:moveTo>
                <a:lnTo>
                  <a:pt x="0" y="21600"/>
                </a:lnTo>
                <a:lnTo>
                  <a:pt x="0" y="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4" name="Google Shape;624;p40"/>
          <p:cNvSpPr/>
          <p:nvPr/>
        </p:nvSpPr>
        <p:spPr>
          <a:xfrm>
            <a:off x="3714749" y="4829175"/>
            <a:ext cx="68265" cy="160338"/>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5" name="Google Shape;625;p40"/>
          <p:cNvSpPr/>
          <p:nvPr/>
        </p:nvSpPr>
        <p:spPr>
          <a:xfrm>
            <a:off x="3729037" y="5532437"/>
            <a:ext cx="141290" cy="188915"/>
          </a:xfrm>
          <a:custGeom>
            <a:rect b="b" l="l" r="r" t="t"/>
            <a:pathLst>
              <a:path extrusionOk="0" h="21600" w="21600">
                <a:moveTo>
                  <a:pt x="21600" y="17836"/>
                </a:moveTo>
                <a:lnTo>
                  <a:pt x="12218" y="21600"/>
                </a:lnTo>
                <a:lnTo>
                  <a:pt x="0" y="3764"/>
                </a:lnTo>
                <a:lnTo>
                  <a:pt x="9382"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6" name="Google Shape;626;p40"/>
          <p:cNvSpPr/>
          <p:nvPr/>
        </p:nvSpPr>
        <p:spPr>
          <a:xfrm>
            <a:off x="3722687" y="5530849"/>
            <a:ext cx="142878" cy="190503"/>
          </a:xfrm>
          <a:custGeom>
            <a:rect b="b" l="l" r="r" t="t"/>
            <a:pathLst>
              <a:path extrusionOk="0" h="21600" w="21600">
                <a:moveTo>
                  <a:pt x="21600" y="17865"/>
                </a:moveTo>
                <a:lnTo>
                  <a:pt x="12096" y="21600"/>
                </a:lnTo>
                <a:lnTo>
                  <a:pt x="0" y="3573"/>
                </a:lnTo>
                <a:lnTo>
                  <a:pt x="9504"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27" name="Google Shape;627;p40"/>
          <p:cNvCxnSpPr/>
          <p:nvPr/>
        </p:nvCxnSpPr>
        <p:spPr>
          <a:xfrm rot="10800000">
            <a:off x="3524248" y="5130798"/>
            <a:ext cx="88903" cy="85730"/>
          </a:xfrm>
          <a:prstGeom prst="straightConnector1">
            <a:avLst/>
          </a:prstGeom>
          <a:noFill/>
          <a:ln cap="flat" cmpd="sng" w="9525">
            <a:solidFill>
              <a:srgbClr val="000000"/>
            </a:solidFill>
            <a:prstDash val="solid"/>
            <a:round/>
            <a:headEnd len="sm" w="sm" type="none"/>
            <a:tailEnd len="sm" w="sm" type="none"/>
          </a:ln>
        </p:spPr>
      </p:cxnSp>
      <p:sp>
        <p:nvSpPr>
          <p:cNvPr id="628" name="Google Shape;628;p40"/>
          <p:cNvSpPr/>
          <p:nvPr/>
        </p:nvSpPr>
        <p:spPr>
          <a:xfrm>
            <a:off x="3079750" y="5543550"/>
            <a:ext cx="1069976" cy="552451"/>
          </a:xfrm>
          <a:custGeom>
            <a:rect b="b" l="l" r="r" t="t"/>
            <a:pathLst>
              <a:path extrusionOk="0" h="21600" w="21600">
                <a:moveTo>
                  <a:pt x="0" y="21600"/>
                </a:moveTo>
                <a:lnTo>
                  <a:pt x="14255"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9" name="Google Shape;629;p40"/>
          <p:cNvSpPr/>
          <p:nvPr/>
        </p:nvSpPr>
        <p:spPr>
          <a:xfrm>
            <a:off x="3076574" y="5535612"/>
            <a:ext cx="1076327" cy="557215"/>
          </a:xfrm>
          <a:custGeom>
            <a:rect b="b" l="l" r="r" t="t"/>
            <a:pathLst>
              <a:path extrusionOk="0" h="21600" w="21600">
                <a:moveTo>
                  <a:pt x="0" y="21600"/>
                </a:moveTo>
                <a:lnTo>
                  <a:pt x="14179"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30" name="Google Shape;630;p40"/>
          <p:cNvSpPr/>
          <p:nvPr/>
        </p:nvSpPr>
        <p:spPr>
          <a:xfrm>
            <a:off x="3978275" y="5343525"/>
            <a:ext cx="347665" cy="285751"/>
          </a:xfrm>
          <a:custGeom>
            <a:rect b="b" l="l" r="r" t="t"/>
            <a:pathLst>
              <a:path extrusionOk="0" h="21600" w="21600">
                <a:moveTo>
                  <a:pt x="19111" y="0"/>
                </a:moveTo>
                <a:lnTo>
                  <a:pt x="21600" y="4320"/>
                </a:lnTo>
                <a:lnTo>
                  <a:pt x="2578" y="21600"/>
                </a:lnTo>
                <a:lnTo>
                  <a:pt x="0" y="17388"/>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31" name="Google Shape;631;p40"/>
          <p:cNvSpPr/>
          <p:nvPr/>
        </p:nvSpPr>
        <p:spPr>
          <a:xfrm>
            <a:off x="3976687" y="5346699"/>
            <a:ext cx="349253" cy="287341"/>
          </a:xfrm>
          <a:custGeom>
            <a:rect b="b" l="l" r="r" t="t"/>
            <a:pathLst>
              <a:path extrusionOk="0" h="21600" w="21600">
                <a:moveTo>
                  <a:pt x="19121" y="0"/>
                </a:moveTo>
                <a:lnTo>
                  <a:pt x="21600" y="4320"/>
                </a:lnTo>
                <a:lnTo>
                  <a:pt x="2479" y="21600"/>
                </a:lnTo>
                <a:lnTo>
                  <a:pt x="0" y="1728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32" name="Google Shape;632;p40"/>
          <p:cNvSpPr txBox="1"/>
          <p:nvPr/>
        </p:nvSpPr>
        <p:spPr>
          <a:xfrm>
            <a:off x="2055810" y="4672012"/>
            <a:ext cx="863533"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Minor duodenal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a:t>
            </a:r>
            <a:endParaRPr/>
          </a:p>
        </p:txBody>
      </p:sp>
      <p:sp>
        <p:nvSpPr>
          <p:cNvPr id="633" name="Google Shape;633;p40"/>
          <p:cNvSpPr txBox="1"/>
          <p:nvPr/>
        </p:nvSpPr>
        <p:spPr>
          <a:xfrm>
            <a:off x="2055810" y="5314949"/>
            <a:ext cx="971861"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Hepatopancreatic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sphincter</a:t>
            </a:r>
            <a:endParaRPr/>
          </a:p>
        </p:txBody>
      </p:sp>
      <p:sp>
        <p:nvSpPr>
          <p:cNvPr id="634" name="Google Shape;634;p40"/>
          <p:cNvSpPr txBox="1"/>
          <p:nvPr/>
        </p:nvSpPr>
        <p:spPr>
          <a:xfrm>
            <a:off x="2055810" y="5657849"/>
            <a:ext cx="857282"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Major duodenal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a:t>
            </a:r>
            <a:endParaRPr/>
          </a:p>
        </p:txBody>
      </p:sp>
      <p:sp>
        <p:nvSpPr>
          <p:cNvPr id="635" name="Google Shape;635;p40"/>
          <p:cNvSpPr txBox="1"/>
          <p:nvPr/>
        </p:nvSpPr>
        <p:spPr>
          <a:xfrm>
            <a:off x="2055810" y="6013449"/>
            <a:ext cx="971861"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Hepatopancreatic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ampulla</a:t>
            </a:r>
            <a:endParaRPr/>
          </a:p>
        </p:txBody>
      </p:sp>
      <p:sp>
        <p:nvSpPr>
          <p:cNvPr id="636" name="Google Shape;636;p40"/>
          <p:cNvSpPr txBox="1"/>
          <p:nvPr/>
        </p:nvSpPr>
        <p:spPr>
          <a:xfrm>
            <a:off x="4929187" y="3328987"/>
            <a:ext cx="857505"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Accessory</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pancreatic duct</a:t>
            </a:r>
            <a:endParaRPr/>
          </a:p>
        </p:txBody>
      </p:sp>
      <p:sp>
        <p:nvSpPr>
          <p:cNvPr id="637" name="Google Shape;637;p40"/>
          <p:cNvSpPr txBox="1"/>
          <p:nvPr/>
        </p:nvSpPr>
        <p:spPr>
          <a:xfrm>
            <a:off x="7170735" y="5314949"/>
            <a:ext cx="869951"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Duodenojejunal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flexure</a:t>
            </a:r>
            <a:endParaRPr/>
          </a:p>
        </p:txBody>
      </p:sp>
      <p:sp>
        <p:nvSpPr>
          <p:cNvPr id="638" name="Google Shape;638;p40"/>
          <p:cNvSpPr txBox="1"/>
          <p:nvPr/>
        </p:nvSpPr>
        <p:spPr>
          <a:xfrm>
            <a:off x="171448" y="6296024"/>
            <a:ext cx="2049467"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25.21</a:t>
            </a:r>
            <a:endParaRPr/>
          </a:p>
        </p:txBody>
      </p:sp>
      <p:sp>
        <p:nvSpPr>
          <p:cNvPr id="639" name="Google Shape;639;p40"/>
          <p:cNvSpPr txBox="1"/>
          <p:nvPr/>
        </p:nvSpPr>
        <p:spPr>
          <a:xfrm>
            <a:off x="1752598" y="1462087"/>
            <a:ext cx="6205542" cy="20241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640" name="Google Shape;640;p40"/>
          <p:cNvSpPr txBox="1"/>
          <p:nvPr/>
        </p:nvSpPr>
        <p:spPr>
          <a:xfrm>
            <a:off x="3725335" y="1684335"/>
            <a:ext cx="2260068" cy="17530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Figure from: Saladin, Anatomy &amp; Physiology, McGraw Hill, 2018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5"/>
          <p:cNvSpPr txBox="1"/>
          <p:nvPr>
            <p:ph idx="4294967295" type="sldNum"/>
          </p:nvPr>
        </p:nvSpPr>
        <p:spPr>
          <a:xfrm>
            <a:off x="8940975" y="6324599"/>
            <a:ext cx="203021"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60" name="Google Shape;60;p5"/>
          <p:cNvSpPr txBox="1"/>
          <p:nvPr>
            <p:ph idx="4294967295" type="title"/>
          </p:nvPr>
        </p:nvSpPr>
        <p:spPr>
          <a:xfrm>
            <a:off x="-2" y="0"/>
            <a:ext cx="9144004" cy="10366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Stomach</a:t>
            </a:r>
            <a:endParaRPr/>
          </a:p>
        </p:txBody>
      </p:sp>
      <p:sp>
        <p:nvSpPr>
          <p:cNvPr id="61" name="Google Shape;61;p5"/>
          <p:cNvSpPr txBox="1"/>
          <p:nvPr>
            <p:ph idx="4294967295" type="body"/>
          </p:nvPr>
        </p:nvSpPr>
        <p:spPr>
          <a:xfrm>
            <a:off x="449261" y="1366835"/>
            <a:ext cx="8504240" cy="5897567"/>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Location-</a:t>
            </a:r>
            <a:r>
              <a:rPr b="0" lang="en-US" sz="2400"/>
              <a:t>upper left abdominal cavity immediately inferior to the diaphragm</a:t>
            </a:r>
            <a:endParaRPr/>
          </a:p>
          <a:p>
            <a:pPr indent="-342900" lvl="0" marL="342900" rtl="0" algn="l">
              <a:lnSpc>
                <a:spcPct val="100000"/>
              </a:lnSpc>
              <a:spcBef>
                <a:spcPts val="600"/>
              </a:spcBef>
              <a:spcAft>
                <a:spcPts val="0"/>
              </a:spcAft>
              <a:buClr>
                <a:srgbClr val="000000"/>
              </a:buClr>
              <a:buSzPts val="2800"/>
              <a:buFont typeface="Arial"/>
              <a:buChar char="•"/>
            </a:pPr>
            <a:r>
              <a:rPr b="0" lang="en-US"/>
              <a:t> </a:t>
            </a:r>
            <a:r>
              <a:rPr b="1" lang="en-US" sz="2800">
                <a:solidFill>
                  <a:srgbClr val="000000"/>
                </a:solidFill>
              </a:rPr>
              <a:t>lesser</a:t>
            </a:r>
            <a:r>
              <a:rPr b="0" lang="en-US"/>
              <a:t> and </a:t>
            </a:r>
            <a:r>
              <a:rPr b="1" lang="en-US" sz="2800">
                <a:solidFill>
                  <a:srgbClr val="000000"/>
                </a:solidFill>
              </a:rPr>
              <a:t>greater curvatures</a:t>
            </a:r>
            <a:endParaRPr b="0"/>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functions - </a:t>
            </a:r>
            <a:r>
              <a:rPr b="0" lang="en-US" sz="2400"/>
              <a:t>food storage organ, mechanically breaks up food particles, liquefies the food, and begins chemical digestion of protein and fat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1"/>
          <p:cNvSpPr txBox="1"/>
          <p:nvPr>
            <p:ph idx="4294967295" type="sldNum"/>
          </p:nvPr>
        </p:nvSpPr>
        <p:spPr>
          <a:xfrm>
            <a:off x="8662703" y="6145212"/>
            <a:ext cx="301904"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646" name="Google Shape;646;p41"/>
          <p:cNvSpPr txBox="1"/>
          <p:nvPr>
            <p:ph idx="4294967295" type="title"/>
          </p:nvPr>
        </p:nvSpPr>
        <p:spPr>
          <a:xfrm>
            <a:off x="-2" y="198437"/>
            <a:ext cx="9144004" cy="85248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Regulation of Secretion</a:t>
            </a:r>
            <a:endParaRPr/>
          </a:p>
        </p:txBody>
      </p:sp>
      <p:sp>
        <p:nvSpPr>
          <p:cNvPr id="647" name="Google Shape;647;p41"/>
          <p:cNvSpPr txBox="1"/>
          <p:nvPr>
            <p:ph idx="4294967295" type="body"/>
          </p:nvPr>
        </p:nvSpPr>
        <p:spPr>
          <a:xfrm>
            <a:off x="427036" y="1189035"/>
            <a:ext cx="8412165" cy="5668967"/>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400"/>
              <a:buFont typeface="Arial"/>
              <a:buChar char="•"/>
            </a:pPr>
            <a:r>
              <a:rPr b="1" lang="en-US">
                <a:solidFill>
                  <a:srgbClr val="000000"/>
                </a:solidFill>
              </a:rPr>
              <a:t>three stimuli</a:t>
            </a:r>
            <a:r>
              <a:rPr b="0" lang="en-US"/>
              <a:t> are chiefly responsible for the release of </a:t>
            </a:r>
            <a:r>
              <a:rPr b="1" lang="en-US">
                <a:solidFill>
                  <a:srgbClr val="000000"/>
                </a:solidFill>
              </a:rPr>
              <a:t>pancreatic juice and bile</a:t>
            </a:r>
            <a:endParaRPr/>
          </a:p>
          <a:p>
            <a:pPr indent="-190500" lvl="0" marL="342900" rtl="0" algn="l">
              <a:lnSpc>
                <a:spcPct val="80000"/>
              </a:lnSpc>
              <a:spcBef>
                <a:spcPts val="700"/>
              </a:spcBef>
              <a:spcAft>
                <a:spcPts val="0"/>
              </a:spcAft>
              <a:buClr>
                <a:srgbClr val="000000"/>
              </a:buClr>
              <a:buSzPts val="2400"/>
              <a:buFont typeface="Arial"/>
              <a:buNone/>
            </a:pPr>
            <a:r>
              <a:t/>
            </a:r>
            <a:endParaRPr/>
          </a:p>
          <a:p>
            <a:pPr indent="-190500" lvl="0" marL="342900" rtl="0" algn="l">
              <a:lnSpc>
                <a:spcPct val="80000"/>
              </a:lnSpc>
              <a:spcBef>
                <a:spcPts val="700"/>
              </a:spcBef>
              <a:spcAft>
                <a:spcPts val="0"/>
              </a:spcAft>
              <a:buClr>
                <a:srgbClr val="000000"/>
              </a:buClr>
              <a:buSzPts val="2400"/>
              <a:buFont typeface="Arial"/>
              <a:buNone/>
            </a:pPr>
            <a:r>
              <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acetylcholine (ACh) -  </a:t>
            </a:r>
            <a:r>
              <a:rPr b="0" lang="en-US"/>
              <a:t>from vagus and enteric nerves</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stimulates acini to secrete their enzymes during the cephalic phase of gastric control even before food is swallowed </a:t>
            </a:r>
            <a:endParaRPr/>
          </a:p>
          <a:p>
            <a:pPr indent="-228600" lvl="3" marL="1600200" rtl="0" algn="l">
              <a:lnSpc>
                <a:spcPct val="80000"/>
              </a:lnSpc>
              <a:spcBef>
                <a:spcPts val="0"/>
              </a:spcBef>
              <a:spcAft>
                <a:spcPts val="0"/>
              </a:spcAft>
              <a:buClr>
                <a:srgbClr val="000000"/>
              </a:buClr>
              <a:buSzPts val="1400"/>
              <a:buFont typeface="Arial"/>
              <a:buChar char="–"/>
            </a:pPr>
            <a:r>
              <a:rPr lang="en-US" sz="1400">
                <a:solidFill>
                  <a:srgbClr val="000000"/>
                </a:solidFill>
              </a:rPr>
              <a:t>enzymes remain in acini and ducts until chyme enters the duodenum</a:t>
            </a:r>
            <a:endParaRPr/>
          </a:p>
          <a:p>
            <a:pPr indent="-76200" lvl="2" marL="1143000" rtl="0" algn="l">
              <a:lnSpc>
                <a:spcPct val="80000"/>
              </a:lnSpc>
              <a:spcBef>
                <a:spcPts val="0"/>
              </a:spcBef>
              <a:spcAft>
                <a:spcPts val="0"/>
              </a:spcAft>
              <a:buClr>
                <a:srgbClr val="000000"/>
              </a:buClr>
              <a:buSzPts val="2400"/>
              <a:buFont typeface="Arial"/>
              <a:buNone/>
            </a:pPr>
            <a:r>
              <a:t/>
            </a:r>
            <a:endParaRPr/>
          </a:p>
          <a:p>
            <a:pPr indent="-76200" lvl="2" marL="1143000" rtl="0" algn="l">
              <a:lnSpc>
                <a:spcPct val="80000"/>
              </a:lnSpc>
              <a:spcBef>
                <a:spcPts val="0"/>
              </a:spcBef>
              <a:spcAft>
                <a:spcPts val="0"/>
              </a:spcAft>
              <a:buClr>
                <a:srgbClr val="000000"/>
              </a:buClr>
              <a:buSzPts val="2400"/>
              <a:buFont typeface="Arial"/>
              <a:buNone/>
            </a:pPr>
            <a:r>
              <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cholecystokinin (CCK) -  </a:t>
            </a:r>
            <a:r>
              <a:rPr b="0" lang="en-US"/>
              <a:t>secreted by mucosa of duodenum in response to arrival of fats in small intestine</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stimulate pancreatic acini to </a:t>
            </a:r>
            <a:r>
              <a:rPr b="1" lang="en-US"/>
              <a:t>secrete enzymes</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strongly stimulates gall bladder</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induces contractions of the gallbladder and relaxation of hepatopancreatic sphincter causing discharge of bile into the duodenum</a:t>
            </a:r>
            <a:endParaRPr/>
          </a:p>
          <a:p>
            <a:pPr indent="-76200" lvl="2" marL="1143000" rtl="0" algn="l">
              <a:lnSpc>
                <a:spcPct val="80000"/>
              </a:lnSpc>
              <a:spcBef>
                <a:spcPts val="0"/>
              </a:spcBef>
              <a:spcAft>
                <a:spcPts val="0"/>
              </a:spcAft>
              <a:buClr>
                <a:srgbClr val="000000"/>
              </a:buClr>
              <a:buSzPts val="2400"/>
              <a:buFont typeface="Arial"/>
              <a:buNone/>
            </a:pPr>
            <a:r>
              <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secretin -  </a:t>
            </a:r>
            <a:r>
              <a:rPr b="0" lang="en-US"/>
              <a:t>released from duodenum in response to acidic chyme arriving from the stomach</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stimulates ducts of both liver and pancreas </a:t>
            </a:r>
            <a:r>
              <a:rPr b="1" lang="en-US"/>
              <a:t>to secrete more</a:t>
            </a:r>
            <a:br>
              <a:rPr b="1" lang="en-US"/>
            </a:br>
            <a:r>
              <a:rPr b="1" lang="en-US"/>
              <a:t>sodium bicarbonate </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raising pH to level pancreatic and intestinal digestive enzymes require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Screen Shot 2019-09-03 at 10.45.49.png" id="652" name="Google Shape;652;p42"/>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653" name="Google Shape;653;p42"/>
          <p:cNvSpPr txBox="1"/>
          <p:nvPr/>
        </p:nvSpPr>
        <p:spPr>
          <a:xfrm>
            <a:off x="206566" y="-135256"/>
            <a:ext cx="8730868" cy="8398511"/>
          </a:xfrm>
          <a:prstGeom prst="rect">
            <a:avLst/>
          </a:prstGeom>
          <a:noFill/>
          <a:ln>
            <a:noFill/>
          </a:ln>
        </p:spPr>
        <p:txBody>
          <a:bodyPr anchorCtr="0" anchor="ctr" bIns="50800" lIns="50800" spcFirstLastPara="1" rIns="50800" wrap="square" tIns="50800">
            <a:spAutoFit/>
          </a:bodyPr>
          <a:lstStyle/>
          <a:p>
            <a:pPr indent="0" lvl="0" marL="0" marR="0" rtl="0" algn="just">
              <a:lnSpc>
                <a:spcPct val="255555"/>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…Frank felt miserable. “I’m really not hungry. Maybe it was the change in diet, but I’ve had a persistent stomach ache and I didn’t eat much when I was away.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“Well, we need to take extra special care of you until we find out what’s wrong. I am sure everything’s going to be okay.” The next morning the alarm went off and Frank felt refreshed after a good night’s sleep.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“What’s the matter Stacey? You look like you’ve seen a ghost.”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Stacey brought him her pocket mirror so that he could see for himself. “Forget the glucose tolerance test. I think we need to go to the Emergency Room right now.”</a:t>
            </a:r>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Doctor Smithers looked into Frank’s eyes. “It’s a good thing you came in because even a first year medical student could see that you are jaundiced.”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Stacey looked concerned. “What does that mean? Is he going to be okay?”</a:t>
            </a:r>
            <a:br>
              <a:rPr b="1" i="0" lang="en-US" sz="1800" u="none" cap="none" strike="noStrike">
                <a:solidFill>
                  <a:srgbClr val="000000"/>
                </a:solidFill>
                <a:latin typeface="Times"/>
                <a:ea typeface="Times"/>
                <a:cs typeface="Times"/>
                <a:sym typeface="Times"/>
              </a:rPr>
            </a:br>
            <a:r>
              <a:rPr b="1" i="0" lang="en-US" sz="1800" u="none" cap="none" strike="noStrike">
                <a:solidFill>
                  <a:srgbClr val="000000"/>
                </a:solidFill>
                <a:latin typeface="Times"/>
                <a:ea typeface="Times"/>
                <a:cs typeface="Times"/>
                <a:sym typeface="Times"/>
              </a:rPr>
              <a:t>“Well it could mean a few different things,” replied the doctor, “so we are going to have to run some tests to be sure.”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3"/>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659" name="Google Shape;659;p43"/>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660" name="Google Shape;660;p43"/>
          <p:cNvGrpSpPr/>
          <p:nvPr/>
        </p:nvGrpSpPr>
        <p:grpSpPr>
          <a:xfrm>
            <a:off x="211126" y="104762"/>
            <a:ext cx="980378" cy="1007347"/>
            <a:chOff x="-2" y="-2"/>
            <a:chExt cx="980377" cy="1007346"/>
          </a:xfrm>
        </p:grpSpPr>
        <p:sp>
          <p:nvSpPr>
            <p:cNvPr id="661" name="Google Shape;661;p43"/>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62" name="Google Shape;662;p43"/>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663" name="Google Shape;663;p43"/>
            <p:cNvGrpSpPr/>
            <p:nvPr/>
          </p:nvGrpSpPr>
          <p:grpSpPr>
            <a:xfrm>
              <a:off x="142132" y="146024"/>
              <a:ext cx="696262" cy="715338"/>
              <a:chOff x="-2" y="-1"/>
              <a:chExt cx="696261" cy="715337"/>
            </a:xfrm>
          </p:grpSpPr>
          <p:sp>
            <p:nvSpPr>
              <p:cNvPr id="664" name="Google Shape;664;p43"/>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665" name="Google Shape;665;p43"/>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666" name="Google Shape;666;p43"/>
          <p:cNvSpPr txBox="1"/>
          <p:nvPr/>
        </p:nvSpPr>
        <p:spPr>
          <a:xfrm>
            <a:off x="424011" y="1982384"/>
            <a:ext cx="8598694" cy="33528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1.What new physical signs or symptoms is Frank exhibiting?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2. What does the doctor see in Frank’s eyes that indicates jaundice? What molecule is responsible for Franks’ jaundiced appearance?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667" name="Google Shape;667;p43"/>
          <p:cNvGrpSpPr/>
          <p:nvPr/>
        </p:nvGrpSpPr>
        <p:grpSpPr>
          <a:xfrm>
            <a:off x="-74261" y="6205461"/>
            <a:ext cx="12248974" cy="755704"/>
            <a:chOff x="-2" y="-1"/>
            <a:chExt cx="12248973" cy="755703"/>
          </a:xfrm>
        </p:grpSpPr>
        <p:sp>
          <p:nvSpPr>
            <p:cNvPr id="668" name="Google Shape;668;p43"/>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69" name="Google Shape;669;p43"/>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670" name="Google Shape;670;p43"/>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671" name="Google Shape;671;p43"/>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300"/>
                                        <p:tgtEl>
                                          <p:spTgt spid="660"/>
                                        </p:tgtEl>
                                        <p:attrNameLst>
                                          <p:attrName>ppt_w</p:attrName>
                                        </p:attrNameLst>
                                      </p:cBhvr>
                                      <p:tavLst>
                                        <p:tav fmla="" tm="0">
                                          <p:val>
                                            <p:strVal val="0"/>
                                          </p:val>
                                        </p:tav>
                                        <p:tav fmla="" tm="100000">
                                          <p:val>
                                            <p:strVal val="#ppt_w"/>
                                          </p:val>
                                        </p:tav>
                                      </p:tavLst>
                                    </p:anim>
                                    <p:anim calcmode="lin" valueType="num">
                                      <p:cBhvr additive="base">
                                        <p:cTn dur="300"/>
                                        <p:tgtEl>
                                          <p:spTgt spid="6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4"/>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677" name="Google Shape;677;p44"/>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678" name="Google Shape;678;p44"/>
          <p:cNvGrpSpPr/>
          <p:nvPr/>
        </p:nvGrpSpPr>
        <p:grpSpPr>
          <a:xfrm>
            <a:off x="211126" y="104762"/>
            <a:ext cx="980378" cy="1007347"/>
            <a:chOff x="-2" y="-2"/>
            <a:chExt cx="980377" cy="1007346"/>
          </a:xfrm>
        </p:grpSpPr>
        <p:sp>
          <p:nvSpPr>
            <p:cNvPr id="679" name="Google Shape;679;p44"/>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80" name="Google Shape;680;p44"/>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681" name="Google Shape;681;p44"/>
            <p:cNvGrpSpPr/>
            <p:nvPr/>
          </p:nvGrpSpPr>
          <p:grpSpPr>
            <a:xfrm>
              <a:off x="142132" y="146024"/>
              <a:ext cx="696262" cy="715338"/>
              <a:chOff x="-2" y="-1"/>
              <a:chExt cx="696261" cy="715337"/>
            </a:xfrm>
          </p:grpSpPr>
          <p:sp>
            <p:nvSpPr>
              <p:cNvPr id="682" name="Google Shape;682;p44"/>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683" name="Google Shape;683;p44"/>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684" name="Google Shape;684;p44"/>
          <p:cNvSpPr txBox="1"/>
          <p:nvPr/>
        </p:nvSpPr>
        <p:spPr>
          <a:xfrm>
            <a:off x="272653" y="1206499"/>
            <a:ext cx="8598694" cy="56388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1.fill in Flow Chart 1 with the best choices from the provided word list.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2.Use Flow Chart 1 to suggest possible reasons for Frank’s jaundiced appearance.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3.Do you think that Frank’s jaundice is connected to the high blood glucose levels seen on the morning before his business trip? Why or why not?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4.Would you like to make a diagnosis to explain Frank’s jaundiced appearance? What tests would you run to determine or confirm any of your diagnoses?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685" name="Google Shape;685;p44"/>
          <p:cNvGrpSpPr/>
          <p:nvPr/>
        </p:nvGrpSpPr>
        <p:grpSpPr>
          <a:xfrm>
            <a:off x="-74261" y="6205461"/>
            <a:ext cx="12248974" cy="755704"/>
            <a:chOff x="-2" y="-1"/>
            <a:chExt cx="12248973" cy="755703"/>
          </a:xfrm>
        </p:grpSpPr>
        <p:sp>
          <p:nvSpPr>
            <p:cNvPr id="686" name="Google Shape;686;p44"/>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87" name="Google Shape;687;p44"/>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688" name="Google Shape;688;p44"/>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689" name="Google Shape;689;p44"/>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300"/>
                                        <p:tgtEl>
                                          <p:spTgt spid="678"/>
                                        </p:tgtEl>
                                        <p:attrNameLst>
                                          <p:attrName>ppt_w</p:attrName>
                                        </p:attrNameLst>
                                      </p:cBhvr>
                                      <p:tavLst>
                                        <p:tav fmla="" tm="0">
                                          <p:val>
                                            <p:strVal val="0"/>
                                          </p:val>
                                        </p:tav>
                                        <p:tav fmla="" tm="100000">
                                          <p:val>
                                            <p:strVal val="#ppt_w"/>
                                          </p:val>
                                        </p:tav>
                                      </p:tavLst>
                                    </p:anim>
                                    <p:anim calcmode="lin" valueType="num">
                                      <p:cBhvr additive="base">
                                        <p:cTn dur="300"/>
                                        <p:tgtEl>
                                          <p:spTgt spid="6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45"/>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695" name="Google Shape;695;p45"/>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696" name="Google Shape;696;p45"/>
          <p:cNvGrpSpPr/>
          <p:nvPr/>
        </p:nvGrpSpPr>
        <p:grpSpPr>
          <a:xfrm>
            <a:off x="211126" y="104762"/>
            <a:ext cx="980378" cy="1007347"/>
            <a:chOff x="-2" y="-2"/>
            <a:chExt cx="980377" cy="1007346"/>
          </a:xfrm>
        </p:grpSpPr>
        <p:sp>
          <p:nvSpPr>
            <p:cNvPr id="697" name="Google Shape;697;p45"/>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98" name="Google Shape;698;p45"/>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699" name="Google Shape;699;p45"/>
            <p:cNvGrpSpPr/>
            <p:nvPr/>
          </p:nvGrpSpPr>
          <p:grpSpPr>
            <a:xfrm>
              <a:off x="142132" y="146024"/>
              <a:ext cx="696262" cy="715338"/>
              <a:chOff x="-2" y="-1"/>
              <a:chExt cx="696261" cy="715337"/>
            </a:xfrm>
          </p:grpSpPr>
          <p:sp>
            <p:nvSpPr>
              <p:cNvPr id="700" name="Google Shape;700;p45"/>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701" name="Google Shape;701;p45"/>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grpSp>
        <p:nvGrpSpPr>
          <p:cNvPr id="702" name="Google Shape;702;p45"/>
          <p:cNvGrpSpPr/>
          <p:nvPr/>
        </p:nvGrpSpPr>
        <p:grpSpPr>
          <a:xfrm>
            <a:off x="-74261" y="6205461"/>
            <a:ext cx="12248974" cy="755704"/>
            <a:chOff x="-2" y="-1"/>
            <a:chExt cx="12248973" cy="755703"/>
          </a:xfrm>
        </p:grpSpPr>
        <p:sp>
          <p:nvSpPr>
            <p:cNvPr id="703" name="Google Shape;703;p45"/>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04" name="Google Shape;704;p45"/>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705" name="Google Shape;705;p45"/>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706" name="Google Shape;706;p45"/>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19-09-03 at 11.15.00.png" id="707" name="Google Shape;707;p45"/>
          <p:cNvPicPr preferRelativeResize="0"/>
          <p:nvPr/>
        </p:nvPicPr>
        <p:blipFill rotWithShape="1">
          <a:blip r:embed="rId5">
            <a:alphaModFix/>
          </a:blip>
          <a:srcRect b="0" l="0" r="0" t="0"/>
          <a:stretch/>
        </p:blipFill>
        <p:spPr>
          <a:xfrm>
            <a:off x="238917" y="1081682"/>
            <a:ext cx="5488238" cy="5093966"/>
          </a:xfrm>
          <a:prstGeom prst="rect">
            <a:avLst/>
          </a:prstGeom>
          <a:noFill/>
          <a:ln>
            <a:noFill/>
          </a:ln>
        </p:spPr>
      </p:pic>
      <p:pic>
        <p:nvPicPr>
          <p:cNvPr descr="Screen Shot 2019-09-03 at 11.15.20.png" id="708" name="Google Shape;708;p45"/>
          <p:cNvPicPr preferRelativeResize="0"/>
          <p:nvPr/>
        </p:nvPicPr>
        <p:blipFill rotWithShape="1">
          <a:blip r:embed="rId6">
            <a:alphaModFix/>
          </a:blip>
          <a:srcRect b="0" l="0" r="0" t="0"/>
          <a:stretch/>
        </p:blipFill>
        <p:spPr>
          <a:xfrm>
            <a:off x="6447928" y="2182067"/>
            <a:ext cx="2349503" cy="18796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96"/>
                                        </p:tgtEl>
                                        <p:attrNameLst>
                                          <p:attrName>style.visibility</p:attrName>
                                        </p:attrNameLst>
                                      </p:cBhvr>
                                      <p:to>
                                        <p:strVal val="visible"/>
                                      </p:to>
                                    </p:set>
                                    <p:anim calcmode="lin" valueType="num">
                                      <p:cBhvr additive="base">
                                        <p:cTn dur="300"/>
                                        <p:tgtEl>
                                          <p:spTgt spid="696"/>
                                        </p:tgtEl>
                                        <p:attrNameLst>
                                          <p:attrName>ppt_w</p:attrName>
                                        </p:attrNameLst>
                                      </p:cBhvr>
                                      <p:tavLst>
                                        <p:tav fmla="" tm="0">
                                          <p:val>
                                            <p:strVal val="0"/>
                                          </p:val>
                                        </p:tav>
                                        <p:tav fmla="" tm="100000">
                                          <p:val>
                                            <p:strVal val="#ppt_w"/>
                                          </p:val>
                                        </p:tav>
                                      </p:tavLst>
                                    </p:anim>
                                    <p:anim calcmode="lin" valueType="num">
                                      <p:cBhvr additive="base">
                                        <p:cTn dur="300"/>
                                        <p:tgtEl>
                                          <p:spTgt spid="6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46"/>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14" name="Google Shape;714;p46"/>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Liver</a:t>
            </a:r>
            <a:endParaRPr/>
          </a:p>
        </p:txBody>
      </p:sp>
      <p:sp>
        <p:nvSpPr>
          <p:cNvPr id="715" name="Google Shape;715;p46"/>
          <p:cNvSpPr txBox="1"/>
          <p:nvPr>
            <p:ph idx="4294967295" type="body"/>
          </p:nvPr>
        </p:nvSpPr>
        <p:spPr>
          <a:xfrm>
            <a:off x="380998" y="792160"/>
            <a:ext cx="8763004" cy="6065842"/>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lang="en-US">
                <a:solidFill>
                  <a:srgbClr val="000000"/>
                </a:solidFill>
              </a:rPr>
              <a:t>four lobes - </a:t>
            </a:r>
            <a:r>
              <a:rPr b="1" lang="en-US"/>
              <a:t>right</a:t>
            </a:r>
            <a:r>
              <a:rPr lang="en-US">
                <a:solidFill>
                  <a:srgbClr val="000000"/>
                </a:solidFill>
              </a:rPr>
              <a:t>,</a:t>
            </a:r>
            <a:r>
              <a:rPr b="1" lang="en-US"/>
              <a:t> left</a:t>
            </a:r>
            <a:r>
              <a:rPr lang="en-US">
                <a:solidFill>
                  <a:srgbClr val="000000"/>
                </a:solidFill>
              </a:rPr>
              <a:t>, </a:t>
            </a:r>
            <a:r>
              <a:rPr b="1" lang="en-US"/>
              <a:t>quadrate</a:t>
            </a:r>
            <a:r>
              <a:rPr lang="en-US">
                <a:solidFill>
                  <a:srgbClr val="000000"/>
                </a:solidFill>
              </a:rPr>
              <a:t>, and </a:t>
            </a:r>
            <a:r>
              <a:rPr b="1" lang="en-US"/>
              <a:t>caudate</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falciform ligament </a:t>
            </a:r>
            <a:r>
              <a:rPr b="0" lang="en-US"/>
              <a:t>separates left and right lobes</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sheet of mesentery that suspends the liver from the diaphragm</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round ligament (ligamentum teres) </a:t>
            </a:r>
            <a:r>
              <a:rPr b="0" lang="en-US"/>
              <a:t>– fibrous remnant of umbilical vein</a:t>
            </a:r>
            <a:endParaRPr sz="1800"/>
          </a:p>
          <a:p>
            <a:pPr indent="-76200" lvl="2" marL="1143000" rtl="0" algn="l">
              <a:lnSpc>
                <a:spcPct val="90000"/>
              </a:lnSpc>
              <a:spcBef>
                <a:spcPts val="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from inferior view, squarish </a:t>
            </a:r>
            <a:r>
              <a:rPr b="1" lang="en-US"/>
              <a:t>quadrate lobe </a:t>
            </a:r>
            <a:r>
              <a:rPr lang="en-US">
                <a:solidFill>
                  <a:srgbClr val="000000"/>
                </a:solidFill>
              </a:rPr>
              <a:t>next to the </a:t>
            </a:r>
            <a:r>
              <a:rPr b="1" lang="en-US"/>
              <a:t>gall bladder </a:t>
            </a:r>
            <a:r>
              <a:rPr lang="en-US">
                <a:solidFill>
                  <a:srgbClr val="000000"/>
                </a:solidFill>
              </a:rPr>
              <a:t>and a tail-like </a:t>
            </a:r>
            <a:r>
              <a:rPr b="1" lang="en-US"/>
              <a:t>caudate lobe </a:t>
            </a:r>
            <a:r>
              <a:rPr lang="en-US">
                <a:solidFill>
                  <a:srgbClr val="000000"/>
                </a:solidFill>
              </a:rPr>
              <a:t>posterior to that</a:t>
            </a:r>
            <a:endParaRPr/>
          </a:p>
          <a:p>
            <a:pPr indent="-190500" lvl="0" marL="342900" rtl="0" algn="l">
              <a:lnSpc>
                <a:spcPct val="90000"/>
              </a:lnSpc>
              <a:spcBef>
                <a:spcPts val="70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porta hepatis </a:t>
            </a:r>
            <a:r>
              <a:rPr b="0" lang="en-US"/>
              <a:t>– irregular opening between these lobes</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point of</a:t>
            </a:r>
            <a:r>
              <a:rPr b="1" lang="en-US"/>
              <a:t> entry </a:t>
            </a:r>
            <a:r>
              <a:rPr lang="en-US" sz="2000">
                <a:solidFill>
                  <a:srgbClr val="000000"/>
                </a:solidFill>
              </a:rPr>
              <a:t>for the </a:t>
            </a:r>
            <a:r>
              <a:rPr b="1" lang="en-US"/>
              <a:t>hepatic portal vein </a:t>
            </a:r>
            <a:r>
              <a:rPr lang="en-US" sz="2000">
                <a:solidFill>
                  <a:srgbClr val="000000"/>
                </a:solidFill>
              </a:rPr>
              <a:t>and </a:t>
            </a:r>
            <a:r>
              <a:rPr b="1" lang="en-US"/>
              <a:t>proper hepatic artery</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point of </a:t>
            </a:r>
            <a:r>
              <a:rPr b="1" lang="en-US"/>
              <a:t>exit</a:t>
            </a:r>
            <a:r>
              <a:rPr lang="en-US" sz="2000">
                <a:solidFill>
                  <a:srgbClr val="000000"/>
                </a:solidFill>
              </a:rPr>
              <a:t> for the </a:t>
            </a:r>
            <a:r>
              <a:rPr b="1" lang="en-US"/>
              <a:t>bile passages</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all travel in </a:t>
            </a:r>
            <a:r>
              <a:rPr b="1" lang="en-US"/>
              <a:t>lesser omentum</a:t>
            </a:r>
            <a:endParaRPr/>
          </a:p>
          <a:p>
            <a:pPr indent="-133350" lvl="1" marL="742950" rtl="0" algn="l">
              <a:lnSpc>
                <a:spcPct val="90000"/>
              </a:lnSpc>
              <a:spcBef>
                <a:spcPts val="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gall bladder – </a:t>
            </a:r>
            <a:r>
              <a:rPr b="0" lang="en-US"/>
              <a:t>between right and quadrate lobes</a:t>
            </a:r>
            <a:endParaRPr/>
          </a:p>
          <a:p>
            <a:pPr indent="-190500" lvl="0" marL="342900" rtl="0" algn="l">
              <a:lnSpc>
                <a:spcPct val="90000"/>
              </a:lnSpc>
              <a:spcBef>
                <a:spcPts val="70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bare area </a:t>
            </a:r>
            <a:r>
              <a:rPr b="0" lang="en-US"/>
              <a:t>on superior surface where it is attach to diaphragm</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7"/>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21" name="Google Shape;721;p47"/>
          <p:cNvSpPr txBox="1"/>
          <p:nvPr>
            <p:ph idx="4294967295" type="title"/>
          </p:nvPr>
        </p:nvSpPr>
        <p:spPr>
          <a:xfrm>
            <a:off x="-2" y="258762"/>
            <a:ext cx="9144004" cy="8382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Liver</a:t>
            </a:r>
            <a:endParaRPr/>
          </a:p>
        </p:txBody>
      </p:sp>
      <p:sp>
        <p:nvSpPr>
          <p:cNvPr id="722" name="Google Shape;722;p47"/>
          <p:cNvSpPr txBox="1"/>
          <p:nvPr/>
        </p:nvSpPr>
        <p:spPr>
          <a:xfrm>
            <a:off x="2971800" y="6149974"/>
            <a:ext cx="2819400"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25.19 b-c</a:t>
            </a:r>
            <a:endParaRPr/>
          </a:p>
        </p:txBody>
      </p:sp>
      <p:pic>
        <p:nvPicPr>
          <p:cNvPr descr="sal25693_25_19" id="723" name="Google Shape;723;p47"/>
          <p:cNvPicPr preferRelativeResize="0"/>
          <p:nvPr/>
        </p:nvPicPr>
        <p:blipFill rotWithShape="1">
          <a:blip r:embed="rId3">
            <a:alphaModFix/>
          </a:blip>
          <a:srcRect b="0" l="0" r="0" t="0"/>
          <a:stretch/>
        </p:blipFill>
        <p:spPr>
          <a:xfrm>
            <a:off x="357185" y="1960560"/>
            <a:ext cx="8399466" cy="2970215"/>
          </a:xfrm>
          <a:prstGeom prst="rect">
            <a:avLst/>
          </a:prstGeom>
          <a:noFill/>
          <a:ln>
            <a:noFill/>
          </a:ln>
        </p:spPr>
      </p:pic>
      <p:sp>
        <p:nvSpPr>
          <p:cNvPr id="724" name="Google Shape;724;p47"/>
          <p:cNvSpPr txBox="1"/>
          <p:nvPr/>
        </p:nvSpPr>
        <p:spPr>
          <a:xfrm>
            <a:off x="376235" y="2185985"/>
            <a:ext cx="57142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Right lobe</a:t>
            </a:r>
            <a:endParaRPr/>
          </a:p>
        </p:txBody>
      </p:sp>
      <p:sp>
        <p:nvSpPr>
          <p:cNvPr id="725" name="Google Shape;725;p47"/>
          <p:cNvSpPr txBox="1"/>
          <p:nvPr/>
        </p:nvSpPr>
        <p:spPr>
          <a:xfrm>
            <a:off x="4022724" y="3343275"/>
            <a:ext cx="48893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Left lobe</a:t>
            </a:r>
            <a:endParaRPr/>
          </a:p>
        </p:txBody>
      </p:sp>
      <p:cxnSp>
        <p:nvCxnSpPr>
          <p:cNvPr id="726" name="Google Shape;726;p47"/>
          <p:cNvCxnSpPr/>
          <p:nvPr/>
        </p:nvCxnSpPr>
        <p:spPr>
          <a:xfrm>
            <a:off x="3187699" y="3422648"/>
            <a:ext cx="796928" cy="1590"/>
          </a:xfrm>
          <a:prstGeom prst="straightConnector1">
            <a:avLst/>
          </a:prstGeom>
          <a:noFill/>
          <a:ln cap="flat" cmpd="sng" w="9525">
            <a:solidFill>
              <a:srgbClr val="FFFFFF"/>
            </a:solidFill>
            <a:prstDash val="solid"/>
            <a:round/>
            <a:headEnd len="sm" w="sm" type="none"/>
            <a:tailEnd len="sm" w="sm" type="none"/>
          </a:ln>
        </p:spPr>
      </p:cxnSp>
      <p:cxnSp>
        <p:nvCxnSpPr>
          <p:cNvPr id="727" name="Google Shape;727;p47"/>
          <p:cNvCxnSpPr/>
          <p:nvPr/>
        </p:nvCxnSpPr>
        <p:spPr>
          <a:xfrm>
            <a:off x="3187699" y="3422648"/>
            <a:ext cx="796928" cy="1590"/>
          </a:xfrm>
          <a:prstGeom prst="straightConnector1">
            <a:avLst/>
          </a:prstGeom>
          <a:noFill/>
          <a:ln cap="flat" cmpd="sng" w="9525">
            <a:solidFill>
              <a:srgbClr val="FFFFFF"/>
            </a:solidFill>
            <a:prstDash val="solid"/>
            <a:round/>
            <a:headEnd len="sm" w="sm" type="none"/>
            <a:tailEnd len="sm" w="sm" type="none"/>
          </a:ln>
        </p:spPr>
      </p:cxnSp>
      <p:sp>
        <p:nvSpPr>
          <p:cNvPr id="728" name="Google Shape;728;p47"/>
          <p:cNvSpPr txBox="1"/>
          <p:nvPr/>
        </p:nvSpPr>
        <p:spPr>
          <a:xfrm>
            <a:off x="3949699" y="4398962"/>
            <a:ext cx="7748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Porta hepatis:</a:t>
            </a:r>
            <a:endParaRPr/>
          </a:p>
        </p:txBody>
      </p:sp>
      <p:cxnSp>
        <p:nvCxnSpPr>
          <p:cNvPr id="729" name="Google Shape;729;p47"/>
          <p:cNvCxnSpPr/>
          <p:nvPr/>
        </p:nvCxnSpPr>
        <p:spPr>
          <a:xfrm>
            <a:off x="2641600" y="3644900"/>
            <a:ext cx="1354139" cy="1590"/>
          </a:xfrm>
          <a:prstGeom prst="straightConnector1">
            <a:avLst/>
          </a:prstGeom>
          <a:noFill/>
          <a:ln cap="flat" cmpd="sng" w="9525">
            <a:solidFill>
              <a:srgbClr val="FFFFFF"/>
            </a:solidFill>
            <a:prstDash val="solid"/>
            <a:round/>
            <a:headEnd len="sm" w="sm" type="none"/>
            <a:tailEnd len="sm" w="sm" type="none"/>
          </a:ln>
        </p:spPr>
      </p:cxnSp>
      <p:cxnSp>
        <p:nvCxnSpPr>
          <p:cNvPr id="730" name="Google Shape;730;p47"/>
          <p:cNvCxnSpPr/>
          <p:nvPr/>
        </p:nvCxnSpPr>
        <p:spPr>
          <a:xfrm>
            <a:off x="2620960" y="3644898"/>
            <a:ext cx="1374778" cy="1590"/>
          </a:xfrm>
          <a:prstGeom prst="straightConnector1">
            <a:avLst/>
          </a:prstGeom>
          <a:noFill/>
          <a:ln cap="flat" cmpd="sng" w="9525">
            <a:solidFill>
              <a:srgbClr val="FFFFFF"/>
            </a:solidFill>
            <a:prstDash val="solid"/>
            <a:round/>
            <a:headEnd len="sm" w="sm" type="none"/>
            <a:tailEnd len="sm" w="sm" type="none"/>
          </a:ln>
        </p:spPr>
      </p:cxnSp>
      <p:cxnSp>
        <p:nvCxnSpPr>
          <p:cNvPr id="731" name="Google Shape;731;p47"/>
          <p:cNvCxnSpPr/>
          <p:nvPr/>
        </p:nvCxnSpPr>
        <p:spPr>
          <a:xfrm>
            <a:off x="3187699" y="3416298"/>
            <a:ext cx="796928" cy="1590"/>
          </a:xfrm>
          <a:prstGeom prst="straightConnector1">
            <a:avLst/>
          </a:prstGeom>
          <a:noFill/>
          <a:ln cap="flat" cmpd="sng" w="9525">
            <a:solidFill>
              <a:srgbClr val="000000"/>
            </a:solidFill>
            <a:prstDash val="solid"/>
            <a:round/>
            <a:headEnd len="sm" w="sm" type="none"/>
            <a:tailEnd len="sm" w="sm" type="none"/>
          </a:ln>
        </p:spPr>
      </p:cxnSp>
      <p:cxnSp>
        <p:nvCxnSpPr>
          <p:cNvPr id="732" name="Google Shape;732;p47"/>
          <p:cNvCxnSpPr/>
          <p:nvPr/>
        </p:nvCxnSpPr>
        <p:spPr>
          <a:xfrm>
            <a:off x="3187699" y="3416298"/>
            <a:ext cx="796928" cy="1590"/>
          </a:xfrm>
          <a:prstGeom prst="straightConnector1">
            <a:avLst/>
          </a:prstGeom>
          <a:noFill/>
          <a:ln cap="flat" cmpd="sng" w="9525">
            <a:solidFill>
              <a:srgbClr val="000000"/>
            </a:solidFill>
            <a:prstDash val="solid"/>
            <a:round/>
            <a:headEnd len="sm" w="sm" type="none"/>
            <a:tailEnd len="sm" w="sm" type="none"/>
          </a:ln>
        </p:spPr>
      </p:cxnSp>
      <p:cxnSp>
        <p:nvCxnSpPr>
          <p:cNvPr id="733" name="Google Shape;733;p47"/>
          <p:cNvCxnSpPr/>
          <p:nvPr/>
        </p:nvCxnSpPr>
        <p:spPr>
          <a:xfrm>
            <a:off x="2641600" y="3638550"/>
            <a:ext cx="1354139" cy="1590"/>
          </a:xfrm>
          <a:prstGeom prst="straightConnector1">
            <a:avLst/>
          </a:prstGeom>
          <a:noFill/>
          <a:ln cap="flat" cmpd="sng" w="9525">
            <a:solidFill>
              <a:srgbClr val="000000"/>
            </a:solidFill>
            <a:prstDash val="solid"/>
            <a:round/>
            <a:headEnd len="sm" w="sm" type="none"/>
            <a:tailEnd len="sm" w="sm" type="none"/>
          </a:ln>
        </p:spPr>
      </p:cxnSp>
      <p:cxnSp>
        <p:nvCxnSpPr>
          <p:cNvPr id="734" name="Google Shape;734;p47"/>
          <p:cNvCxnSpPr/>
          <p:nvPr/>
        </p:nvCxnSpPr>
        <p:spPr>
          <a:xfrm>
            <a:off x="2620960" y="3638548"/>
            <a:ext cx="1374778" cy="1590"/>
          </a:xfrm>
          <a:prstGeom prst="straightConnector1">
            <a:avLst/>
          </a:prstGeom>
          <a:noFill/>
          <a:ln cap="flat" cmpd="sng" w="9525">
            <a:solidFill>
              <a:srgbClr val="000000"/>
            </a:solidFill>
            <a:prstDash val="solid"/>
            <a:round/>
            <a:headEnd len="sm" w="sm" type="none"/>
            <a:tailEnd len="sm" w="sm" type="none"/>
          </a:ln>
        </p:spPr>
      </p:cxnSp>
      <p:cxnSp>
        <p:nvCxnSpPr>
          <p:cNvPr id="735" name="Google Shape;735;p47"/>
          <p:cNvCxnSpPr/>
          <p:nvPr/>
        </p:nvCxnSpPr>
        <p:spPr>
          <a:xfrm>
            <a:off x="990599" y="2271710"/>
            <a:ext cx="250828" cy="1590"/>
          </a:xfrm>
          <a:prstGeom prst="straightConnector1">
            <a:avLst/>
          </a:prstGeom>
          <a:noFill/>
          <a:ln cap="flat" cmpd="sng" w="14275">
            <a:solidFill>
              <a:srgbClr val="FFFFFF"/>
            </a:solidFill>
            <a:prstDash val="solid"/>
            <a:round/>
            <a:headEnd len="sm" w="sm" type="none"/>
            <a:tailEnd len="sm" w="sm" type="none"/>
          </a:ln>
        </p:spPr>
      </p:cxnSp>
      <p:sp>
        <p:nvSpPr>
          <p:cNvPr id="736" name="Google Shape;736;p47"/>
          <p:cNvSpPr/>
          <p:nvPr/>
        </p:nvSpPr>
        <p:spPr>
          <a:xfrm>
            <a:off x="990599" y="2268535"/>
            <a:ext cx="674690" cy="858840"/>
          </a:xfrm>
          <a:custGeom>
            <a:rect b="b" l="l" r="r" t="t"/>
            <a:pathLst>
              <a:path extrusionOk="0" h="21600" w="21600">
                <a:moveTo>
                  <a:pt x="0" y="0"/>
                </a:moveTo>
                <a:lnTo>
                  <a:pt x="8030" y="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37" name="Google Shape;737;p47"/>
          <p:cNvSpPr/>
          <p:nvPr/>
        </p:nvSpPr>
        <p:spPr>
          <a:xfrm>
            <a:off x="5000625" y="1920875"/>
            <a:ext cx="1616076" cy="727077"/>
          </a:xfrm>
          <a:custGeom>
            <a:rect b="b" l="l" r="r" t="t"/>
            <a:pathLst>
              <a:path extrusionOk="0" h="21600" w="21600">
                <a:moveTo>
                  <a:pt x="0" y="0"/>
                </a:moveTo>
                <a:lnTo>
                  <a:pt x="9187" y="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38" name="Google Shape;738;p47"/>
          <p:cNvSpPr/>
          <p:nvPr/>
        </p:nvSpPr>
        <p:spPr>
          <a:xfrm>
            <a:off x="7837485" y="4470400"/>
            <a:ext cx="317503" cy="1069976"/>
          </a:xfrm>
          <a:custGeom>
            <a:rect b="b" l="l" r="r" t="t"/>
            <a:pathLst>
              <a:path extrusionOk="0" h="21600" w="21600">
                <a:moveTo>
                  <a:pt x="21600" y="21600"/>
                </a:moveTo>
                <a:lnTo>
                  <a:pt x="11664" y="2160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39" name="Google Shape;739;p47"/>
          <p:cNvSpPr/>
          <p:nvPr/>
        </p:nvSpPr>
        <p:spPr>
          <a:xfrm>
            <a:off x="4759324" y="2119310"/>
            <a:ext cx="1544639" cy="747716"/>
          </a:xfrm>
          <a:custGeom>
            <a:rect b="b" l="l" r="r" t="t"/>
            <a:pathLst>
              <a:path extrusionOk="0" h="21600" w="21600">
                <a:moveTo>
                  <a:pt x="0" y="0"/>
                </a:moveTo>
                <a:lnTo>
                  <a:pt x="12987" y="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40" name="Google Shape;740;p47"/>
          <p:cNvSpPr/>
          <p:nvPr/>
        </p:nvSpPr>
        <p:spPr>
          <a:xfrm>
            <a:off x="7367585" y="2003424"/>
            <a:ext cx="814390" cy="592139"/>
          </a:xfrm>
          <a:custGeom>
            <a:rect b="b" l="l" r="r" t="t"/>
            <a:pathLst>
              <a:path extrusionOk="0" h="21600" w="21600">
                <a:moveTo>
                  <a:pt x="21600" y="0"/>
                </a:moveTo>
                <a:lnTo>
                  <a:pt x="10737" y="0"/>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41" name="Google Shape;741;p47"/>
          <p:cNvSpPr/>
          <p:nvPr/>
        </p:nvSpPr>
        <p:spPr>
          <a:xfrm>
            <a:off x="990599" y="2265360"/>
            <a:ext cx="674690" cy="855665"/>
          </a:xfrm>
          <a:custGeom>
            <a:rect b="b" l="l" r="r" t="t"/>
            <a:pathLst>
              <a:path extrusionOk="0" h="21600" w="21600">
                <a:moveTo>
                  <a:pt x="0" y="0"/>
                </a:moveTo>
                <a:lnTo>
                  <a:pt x="8030"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42" name="Google Shape;742;p47"/>
          <p:cNvSpPr txBox="1"/>
          <p:nvPr/>
        </p:nvSpPr>
        <p:spPr>
          <a:xfrm>
            <a:off x="2909885" y="4273550"/>
            <a:ext cx="87625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Round ligament</a:t>
            </a:r>
            <a:endParaRPr/>
          </a:p>
        </p:txBody>
      </p:sp>
      <p:sp>
        <p:nvSpPr>
          <p:cNvPr id="743" name="Google Shape;743;p47"/>
          <p:cNvSpPr txBox="1"/>
          <p:nvPr/>
        </p:nvSpPr>
        <p:spPr>
          <a:xfrm>
            <a:off x="6492874" y="5699125"/>
            <a:ext cx="85745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 Inferior view</a:t>
            </a:r>
            <a:endParaRPr/>
          </a:p>
        </p:txBody>
      </p:sp>
      <p:sp>
        <p:nvSpPr>
          <p:cNvPr id="744" name="Google Shape;744;p47"/>
          <p:cNvSpPr txBox="1"/>
          <p:nvPr/>
        </p:nvSpPr>
        <p:spPr>
          <a:xfrm>
            <a:off x="6826249" y="4991100"/>
            <a:ext cx="45723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Anterior</a:t>
            </a:r>
            <a:endParaRPr/>
          </a:p>
        </p:txBody>
      </p:sp>
      <p:sp>
        <p:nvSpPr>
          <p:cNvPr id="745" name="Google Shape;745;p47"/>
          <p:cNvSpPr txBox="1"/>
          <p:nvPr/>
        </p:nvSpPr>
        <p:spPr>
          <a:xfrm>
            <a:off x="6797674" y="2076450"/>
            <a:ext cx="51449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Posterior</a:t>
            </a:r>
            <a:endParaRPr/>
          </a:p>
        </p:txBody>
      </p:sp>
      <p:sp>
        <p:nvSpPr>
          <p:cNvPr id="746" name="Google Shape;746;p47"/>
          <p:cNvSpPr txBox="1"/>
          <p:nvPr/>
        </p:nvSpPr>
        <p:spPr>
          <a:xfrm>
            <a:off x="3949699" y="5480050"/>
            <a:ext cx="64151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Gallbladder</a:t>
            </a:r>
            <a:endParaRPr/>
          </a:p>
        </p:txBody>
      </p:sp>
      <p:sp>
        <p:nvSpPr>
          <p:cNvPr id="747" name="Google Shape;747;p47"/>
          <p:cNvSpPr txBox="1"/>
          <p:nvPr/>
        </p:nvSpPr>
        <p:spPr>
          <a:xfrm>
            <a:off x="4000500" y="1836735"/>
            <a:ext cx="98475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Inferior vena cava</a:t>
            </a:r>
            <a:endParaRPr/>
          </a:p>
        </p:txBody>
      </p:sp>
      <p:sp>
        <p:nvSpPr>
          <p:cNvPr id="748" name="Google Shape;748;p47"/>
          <p:cNvSpPr txBox="1"/>
          <p:nvPr/>
        </p:nvSpPr>
        <p:spPr>
          <a:xfrm>
            <a:off x="8205785" y="1935160"/>
            <a:ext cx="53380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Bare area</a:t>
            </a:r>
            <a:endParaRPr/>
          </a:p>
        </p:txBody>
      </p:sp>
      <p:sp>
        <p:nvSpPr>
          <p:cNvPr id="749" name="Google Shape;749;p47"/>
          <p:cNvSpPr txBox="1"/>
          <p:nvPr/>
        </p:nvSpPr>
        <p:spPr>
          <a:xfrm>
            <a:off x="8186735" y="5467350"/>
            <a:ext cx="57142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Right lobe</a:t>
            </a:r>
            <a:endParaRPr/>
          </a:p>
        </p:txBody>
      </p:sp>
      <p:sp>
        <p:nvSpPr>
          <p:cNvPr id="750" name="Google Shape;750;p47"/>
          <p:cNvSpPr txBox="1"/>
          <p:nvPr/>
        </p:nvSpPr>
        <p:spPr>
          <a:xfrm>
            <a:off x="4000499" y="2049460"/>
            <a:ext cx="73036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Caudate lobe</a:t>
            </a:r>
            <a:endParaRPr/>
          </a:p>
        </p:txBody>
      </p:sp>
      <p:sp>
        <p:nvSpPr>
          <p:cNvPr id="751" name="Google Shape;751;p47"/>
          <p:cNvSpPr txBox="1"/>
          <p:nvPr/>
        </p:nvSpPr>
        <p:spPr>
          <a:xfrm>
            <a:off x="4076700" y="4730750"/>
            <a:ext cx="116250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Proper hepatic artery</a:t>
            </a:r>
            <a:endParaRPr/>
          </a:p>
        </p:txBody>
      </p:sp>
      <p:sp>
        <p:nvSpPr>
          <p:cNvPr id="752" name="Google Shape;752;p47"/>
          <p:cNvSpPr txBox="1"/>
          <p:nvPr/>
        </p:nvSpPr>
        <p:spPr>
          <a:xfrm>
            <a:off x="4076699" y="4565650"/>
            <a:ext cx="103531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Hepatic portal vein</a:t>
            </a:r>
            <a:endParaRPr/>
          </a:p>
        </p:txBody>
      </p:sp>
      <p:sp>
        <p:nvSpPr>
          <p:cNvPr id="753" name="Google Shape;753;p47"/>
          <p:cNvSpPr txBox="1"/>
          <p:nvPr/>
        </p:nvSpPr>
        <p:spPr>
          <a:xfrm>
            <a:off x="3949699" y="5283200"/>
            <a:ext cx="7812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Quadrate lobe</a:t>
            </a:r>
            <a:endParaRPr/>
          </a:p>
        </p:txBody>
      </p:sp>
      <p:cxnSp>
        <p:nvCxnSpPr>
          <p:cNvPr id="754" name="Google Shape;754;p47"/>
          <p:cNvCxnSpPr/>
          <p:nvPr/>
        </p:nvCxnSpPr>
        <p:spPr>
          <a:xfrm>
            <a:off x="4510087" y="3644900"/>
            <a:ext cx="1784353" cy="1590"/>
          </a:xfrm>
          <a:prstGeom prst="straightConnector1">
            <a:avLst/>
          </a:prstGeom>
          <a:noFill/>
          <a:ln cap="flat" cmpd="sng" w="9525">
            <a:solidFill>
              <a:srgbClr val="FFFFFF"/>
            </a:solidFill>
            <a:prstDash val="solid"/>
            <a:round/>
            <a:headEnd len="sm" w="sm" type="none"/>
            <a:tailEnd len="sm" w="sm" type="none"/>
          </a:ln>
        </p:spPr>
      </p:cxnSp>
      <p:cxnSp>
        <p:nvCxnSpPr>
          <p:cNvPr id="755" name="Google Shape;755;p47"/>
          <p:cNvCxnSpPr/>
          <p:nvPr/>
        </p:nvCxnSpPr>
        <p:spPr>
          <a:xfrm>
            <a:off x="4572000" y="3636960"/>
            <a:ext cx="1720852" cy="6354"/>
          </a:xfrm>
          <a:prstGeom prst="straightConnector1">
            <a:avLst/>
          </a:prstGeom>
          <a:noFill/>
          <a:ln cap="flat" cmpd="sng" w="9525">
            <a:solidFill>
              <a:srgbClr val="000000"/>
            </a:solidFill>
            <a:prstDash val="solid"/>
            <a:round/>
            <a:headEnd len="sm" w="sm" type="none"/>
            <a:tailEnd len="sm" w="sm" type="none"/>
          </a:ln>
        </p:spPr>
      </p:cxnSp>
      <p:cxnSp>
        <p:nvCxnSpPr>
          <p:cNvPr id="756" name="Google Shape;756;p47"/>
          <p:cNvCxnSpPr/>
          <p:nvPr/>
        </p:nvCxnSpPr>
        <p:spPr>
          <a:xfrm>
            <a:off x="4495799" y="3422648"/>
            <a:ext cx="1162053" cy="1590"/>
          </a:xfrm>
          <a:prstGeom prst="straightConnector1">
            <a:avLst/>
          </a:prstGeom>
          <a:noFill/>
          <a:ln cap="flat" cmpd="sng" w="9525">
            <a:solidFill>
              <a:srgbClr val="FFFFFF"/>
            </a:solidFill>
            <a:prstDash val="solid"/>
            <a:round/>
            <a:headEnd len="sm" w="sm" type="none"/>
            <a:tailEnd len="sm" w="sm" type="none"/>
          </a:ln>
        </p:spPr>
      </p:cxnSp>
      <p:cxnSp>
        <p:nvCxnSpPr>
          <p:cNvPr id="757" name="Google Shape;757;p47"/>
          <p:cNvCxnSpPr/>
          <p:nvPr/>
        </p:nvCxnSpPr>
        <p:spPr>
          <a:xfrm>
            <a:off x="4572000" y="3408360"/>
            <a:ext cx="1082677" cy="9529"/>
          </a:xfrm>
          <a:prstGeom prst="straightConnector1">
            <a:avLst/>
          </a:prstGeom>
          <a:noFill/>
          <a:ln cap="flat" cmpd="sng" w="9525">
            <a:solidFill>
              <a:srgbClr val="000000"/>
            </a:solidFill>
            <a:prstDash val="solid"/>
            <a:round/>
            <a:headEnd len="sm" w="sm" type="none"/>
            <a:tailEnd len="sm" w="sm" type="none"/>
          </a:ln>
        </p:spPr>
      </p:cxnSp>
      <p:sp>
        <p:nvSpPr>
          <p:cNvPr id="758" name="Google Shape;758;p47"/>
          <p:cNvSpPr/>
          <p:nvPr/>
        </p:nvSpPr>
        <p:spPr>
          <a:xfrm>
            <a:off x="5000625" y="1914524"/>
            <a:ext cx="1616076" cy="730251"/>
          </a:xfrm>
          <a:custGeom>
            <a:rect b="b" l="l" r="r" t="t"/>
            <a:pathLst>
              <a:path extrusionOk="0" h="21600" w="21600">
                <a:moveTo>
                  <a:pt x="0" y="0"/>
                </a:moveTo>
                <a:lnTo>
                  <a:pt x="9187"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59" name="Google Shape;759;p47"/>
          <p:cNvSpPr/>
          <p:nvPr/>
        </p:nvSpPr>
        <p:spPr>
          <a:xfrm>
            <a:off x="5118099" y="3571874"/>
            <a:ext cx="1377951" cy="1063626"/>
          </a:xfrm>
          <a:custGeom>
            <a:rect b="b" l="l" r="r" t="t"/>
            <a:pathLst>
              <a:path extrusionOk="0" h="21600" w="21600">
                <a:moveTo>
                  <a:pt x="0" y="21600"/>
                </a:moveTo>
                <a:lnTo>
                  <a:pt x="6097"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0" name="Google Shape;760;p47"/>
          <p:cNvSpPr/>
          <p:nvPr/>
        </p:nvSpPr>
        <p:spPr>
          <a:xfrm>
            <a:off x="5272087" y="3621087"/>
            <a:ext cx="1470028" cy="1182690"/>
          </a:xfrm>
          <a:custGeom>
            <a:rect b="b" l="l" r="r" t="t"/>
            <a:pathLst>
              <a:path extrusionOk="0" h="21600" w="21600">
                <a:moveTo>
                  <a:pt x="0" y="21600"/>
                </a:moveTo>
                <a:lnTo>
                  <a:pt x="3359"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1" name="Google Shape;761;p47"/>
          <p:cNvSpPr/>
          <p:nvPr/>
        </p:nvSpPr>
        <p:spPr>
          <a:xfrm>
            <a:off x="5027612" y="3649662"/>
            <a:ext cx="1958977" cy="1327153"/>
          </a:xfrm>
          <a:custGeom>
            <a:rect b="b" l="l" r="r" t="t"/>
            <a:pathLst>
              <a:path extrusionOk="0" h="21600" w="21600">
                <a:moveTo>
                  <a:pt x="0" y="21600"/>
                </a:moveTo>
                <a:lnTo>
                  <a:pt x="5146"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2" name="Google Shape;762;p47"/>
          <p:cNvSpPr/>
          <p:nvPr/>
        </p:nvSpPr>
        <p:spPr>
          <a:xfrm>
            <a:off x="5114925" y="3568699"/>
            <a:ext cx="1376364" cy="1063626"/>
          </a:xfrm>
          <a:custGeom>
            <a:rect b="b" l="l" r="r" t="t"/>
            <a:pathLst>
              <a:path extrusionOk="0" h="21600" w="21600">
                <a:moveTo>
                  <a:pt x="0" y="21600"/>
                </a:moveTo>
                <a:lnTo>
                  <a:pt x="6104"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3" name="Google Shape;763;p47"/>
          <p:cNvSpPr/>
          <p:nvPr/>
        </p:nvSpPr>
        <p:spPr>
          <a:xfrm>
            <a:off x="5270499" y="3617912"/>
            <a:ext cx="1468439" cy="1182690"/>
          </a:xfrm>
          <a:custGeom>
            <a:rect b="b" l="l" r="r" t="t"/>
            <a:pathLst>
              <a:path extrusionOk="0" h="21600" w="21600">
                <a:moveTo>
                  <a:pt x="0" y="21600"/>
                </a:moveTo>
                <a:lnTo>
                  <a:pt x="3339"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4" name="Google Shape;764;p47"/>
          <p:cNvSpPr/>
          <p:nvPr/>
        </p:nvSpPr>
        <p:spPr>
          <a:xfrm>
            <a:off x="5024437" y="3648074"/>
            <a:ext cx="1957390" cy="1325564"/>
          </a:xfrm>
          <a:custGeom>
            <a:rect b="b" l="l" r="r" t="t"/>
            <a:pathLst>
              <a:path extrusionOk="0" h="21600" w="21600">
                <a:moveTo>
                  <a:pt x="0" y="21600"/>
                </a:moveTo>
                <a:lnTo>
                  <a:pt x="5150"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5" name="Google Shape;765;p47"/>
          <p:cNvSpPr/>
          <p:nvPr/>
        </p:nvSpPr>
        <p:spPr>
          <a:xfrm>
            <a:off x="4589462" y="4740274"/>
            <a:ext cx="2459040" cy="811214"/>
          </a:xfrm>
          <a:custGeom>
            <a:rect b="b" l="l" r="r" t="t"/>
            <a:pathLst>
              <a:path extrusionOk="0" h="21600" w="21600">
                <a:moveTo>
                  <a:pt x="0" y="21600"/>
                </a:moveTo>
                <a:lnTo>
                  <a:pt x="9775"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6" name="Google Shape;766;p47"/>
          <p:cNvSpPr/>
          <p:nvPr/>
        </p:nvSpPr>
        <p:spPr>
          <a:xfrm>
            <a:off x="4760912" y="4433887"/>
            <a:ext cx="1954215" cy="922340"/>
          </a:xfrm>
          <a:custGeom>
            <a:rect b="b" l="l" r="r" t="t"/>
            <a:pathLst>
              <a:path extrusionOk="0" h="21600" w="21600">
                <a:moveTo>
                  <a:pt x="0" y="21600"/>
                </a:moveTo>
                <a:lnTo>
                  <a:pt x="10335"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7" name="Google Shape;767;p47"/>
          <p:cNvSpPr/>
          <p:nvPr/>
        </p:nvSpPr>
        <p:spPr>
          <a:xfrm>
            <a:off x="4597399" y="4737100"/>
            <a:ext cx="2447927" cy="809626"/>
          </a:xfrm>
          <a:custGeom>
            <a:rect b="b" l="l" r="r" t="t"/>
            <a:pathLst>
              <a:path extrusionOk="0" h="21600" w="21600">
                <a:moveTo>
                  <a:pt x="0" y="21600"/>
                </a:moveTo>
                <a:lnTo>
                  <a:pt x="9749"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8" name="Google Shape;768;p47"/>
          <p:cNvSpPr/>
          <p:nvPr/>
        </p:nvSpPr>
        <p:spPr>
          <a:xfrm>
            <a:off x="4749800" y="4430712"/>
            <a:ext cx="1962151" cy="919165"/>
          </a:xfrm>
          <a:custGeom>
            <a:rect b="b" l="l" r="r" t="t"/>
            <a:pathLst>
              <a:path extrusionOk="0" h="21600" w="21600">
                <a:moveTo>
                  <a:pt x="0" y="21600"/>
                </a:moveTo>
                <a:lnTo>
                  <a:pt x="10416"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769" name="Google Shape;769;p47"/>
          <p:cNvCxnSpPr/>
          <p:nvPr/>
        </p:nvCxnSpPr>
        <p:spPr>
          <a:xfrm>
            <a:off x="8008935" y="5540375"/>
            <a:ext cx="146053" cy="1590"/>
          </a:xfrm>
          <a:prstGeom prst="straightConnector1">
            <a:avLst/>
          </a:prstGeom>
          <a:noFill/>
          <a:ln cap="flat" cmpd="sng" w="14275">
            <a:solidFill>
              <a:srgbClr val="FFFFFF"/>
            </a:solidFill>
            <a:prstDash val="solid"/>
            <a:round/>
            <a:headEnd len="sm" w="sm" type="none"/>
            <a:tailEnd len="sm" w="sm" type="none"/>
          </a:ln>
        </p:spPr>
      </p:cxnSp>
      <p:sp>
        <p:nvSpPr>
          <p:cNvPr id="770" name="Google Shape;770;p47"/>
          <p:cNvSpPr/>
          <p:nvPr/>
        </p:nvSpPr>
        <p:spPr>
          <a:xfrm>
            <a:off x="7837485" y="4468812"/>
            <a:ext cx="317503" cy="1068389"/>
          </a:xfrm>
          <a:custGeom>
            <a:rect b="b" l="l" r="r" t="t"/>
            <a:pathLst>
              <a:path extrusionOk="0" h="21600" w="21600">
                <a:moveTo>
                  <a:pt x="21600" y="21600"/>
                </a:moveTo>
                <a:lnTo>
                  <a:pt x="11664"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71" name="Google Shape;771;p47"/>
          <p:cNvSpPr/>
          <p:nvPr/>
        </p:nvSpPr>
        <p:spPr>
          <a:xfrm>
            <a:off x="4759324" y="2114550"/>
            <a:ext cx="1544639" cy="747713"/>
          </a:xfrm>
          <a:custGeom>
            <a:rect b="b" l="l" r="r" t="t"/>
            <a:pathLst>
              <a:path extrusionOk="0" h="21600" w="21600">
                <a:moveTo>
                  <a:pt x="0" y="0"/>
                </a:moveTo>
                <a:lnTo>
                  <a:pt x="12987"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772" name="Google Shape;772;p47"/>
          <p:cNvCxnSpPr/>
          <p:nvPr/>
        </p:nvCxnSpPr>
        <p:spPr>
          <a:xfrm>
            <a:off x="7775574" y="2003424"/>
            <a:ext cx="420691" cy="1590"/>
          </a:xfrm>
          <a:prstGeom prst="straightConnector1">
            <a:avLst/>
          </a:prstGeom>
          <a:noFill/>
          <a:ln cap="flat" cmpd="sng" w="14275">
            <a:solidFill>
              <a:srgbClr val="FFFFFF"/>
            </a:solidFill>
            <a:prstDash val="solid"/>
            <a:round/>
            <a:headEnd len="sm" w="sm" type="none"/>
            <a:tailEnd len="sm" w="sm" type="none"/>
          </a:ln>
        </p:spPr>
      </p:cxnSp>
      <p:sp>
        <p:nvSpPr>
          <p:cNvPr id="773" name="Google Shape;773;p47"/>
          <p:cNvSpPr/>
          <p:nvPr/>
        </p:nvSpPr>
        <p:spPr>
          <a:xfrm>
            <a:off x="7367585" y="1997074"/>
            <a:ext cx="814390" cy="595315"/>
          </a:xfrm>
          <a:custGeom>
            <a:rect b="b" l="l" r="r" t="t"/>
            <a:pathLst>
              <a:path extrusionOk="0" h="21600" w="21600">
                <a:moveTo>
                  <a:pt x="21600" y="0"/>
                </a:moveTo>
                <a:lnTo>
                  <a:pt x="10737"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74" name="Google Shape;774;p47"/>
          <p:cNvSpPr/>
          <p:nvPr/>
        </p:nvSpPr>
        <p:spPr>
          <a:xfrm>
            <a:off x="2668585" y="4105275"/>
            <a:ext cx="90490" cy="458788"/>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775" name="Google Shape;775;p47"/>
          <p:cNvCxnSpPr/>
          <p:nvPr/>
        </p:nvCxnSpPr>
        <p:spPr>
          <a:xfrm>
            <a:off x="2759073" y="4333875"/>
            <a:ext cx="122240" cy="1590"/>
          </a:xfrm>
          <a:prstGeom prst="straightConnector1">
            <a:avLst/>
          </a:prstGeom>
          <a:noFill/>
          <a:ln cap="flat" cmpd="sng" w="9525">
            <a:solidFill>
              <a:srgbClr val="000000"/>
            </a:solidFill>
            <a:prstDash val="solid"/>
            <a:round/>
            <a:headEnd len="sm" w="sm" type="none"/>
            <a:tailEnd len="sm" w="sm" type="none"/>
          </a:ln>
        </p:spPr>
      </p:cxnSp>
      <p:sp>
        <p:nvSpPr>
          <p:cNvPr id="776" name="Google Shape;776;p47"/>
          <p:cNvSpPr txBox="1"/>
          <p:nvPr/>
        </p:nvSpPr>
        <p:spPr>
          <a:xfrm>
            <a:off x="4022724" y="3555999"/>
            <a:ext cx="527163"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Falciform</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ligament</a:t>
            </a:r>
            <a:endParaRPr/>
          </a:p>
        </p:txBody>
      </p:sp>
      <p:sp>
        <p:nvSpPr>
          <p:cNvPr id="777" name="Google Shape;777;p47"/>
          <p:cNvSpPr txBox="1"/>
          <p:nvPr/>
        </p:nvSpPr>
        <p:spPr>
          <a:xfrm>
            <a:off x="1727200" y="5694362"/>
            <a:ext cx="91024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 Anterior view</a:t>
            </a:r>
            <a:endParaRPr/>
          </a:p>
        </p:txBody>
      </p:sp>
      <p:sp>
        <p:nvSpPr>
          <p:cNvPr id="778" name="Google Shape;778;p47"/>
          <p:cNvSpPr txBox="1"/>
          <p:nvPr/>
        </p:nvSpPr>
        <p:spPr>
          <a:xfrm>
            <a:off x="4076699" y="4894262"/>
            <a:ext cx="939882"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Common hepatic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duct</a:t>
            </a:r>
            <a:endParaRPr/>
          </a:p>
        </p:txBody>
      </p:sp>
      <p:sp>
        <p:nvSpPr>
          <p:cNvPr id="779" name="Google Shape;779;p47"/>
          <p:cNvSpPr txBox="1"/>
          <p:nvPr/>
        </p:nvSpPr>
        <p:spPr>
          <a:xfrm>
            <a:off x="1138237" y="1224600"/>
            <a:ext cx="6837363" cy="20241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780" name="Google Shape;780;p47"/>
          <p:cNvSpPr txBox="1"/>
          <p:nvPr/>
        </p:nvSpPr>
        <p:spPr>
          <a:xfrm>
            <a:off x="3553885" y="1365154"/>
            <a:ext cx="2260067" cy="17530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Figure from: Saladin, Anatomy &amp; Physiology, McGraw Hill, 2018</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48"/>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86" name="Google Shape;786;p48"/>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Functions of Hepatocytes</a:t>
            </a:r>
            <a:endParaRPr/>
          </a:p>
        </p:txBody>
      </p:sp>
      <p:sp>
        <p:nvSpPr>
          <p:cNvPr id="787" name="Google Shape;787;p48"/>
          <p:cNvSpPr txBox="1"/>
          <p:nvPr>
            <p:ph idx="4294967295" type="body"/>
          </p:nvPr>
        </p:nvSpPr>
        <p:spPr>
          <a:xfrm>
            <a:off x="396874" y="1203325"/>
            <a:ext cx="8412165"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3200"/>
              <a:buFont typeface="Arial"/>
              <a:buChar char="•"/>
            </a:pPr>
            <a:r>
              <a:rPr lang="en-US" sz="3200">
                <a:solidFill>
                  <a:srgbClr val="000000"/>
                </a:solidFill>
              </a:rPr>
              <a:t>after a meal, the hepatocytes </a:t>
            </a:r>
            <a:r>
              <a:rPr b="1" lang="en-US"/>
              <a:t>absorb</a:t>
            </a:r>
            <a:r>
              <a:rPr lang="en-US" sz="3200">
                <a:solidFill>
                  <a:srgbClr val="000000"/>
                </a:solidFill>
              </a:rPr>
              <a:t> </a:t>
            </a:r>
            <a:r>
              <a:rPr b="1" lang="en-US"/>
              <a:t>from the blood</a:t>
            </a:r>
            <a:endParaRPr/>
          </a:p>
          <a:p>
            <a:pPr indent="-285750" lvl="1" marL="742950" rtl="0" algn="l">
              <a:lnSpc>
                <a:spcPct val="80000"/>
              </a:lnSpc>
              <a:spcBef>
                <a:spcPts val="0"/>
              </a:spcBef>
              <a:spcAft>
                <a:spcPts val="0"/>
              </a:spcAft>
              <a:buClr>
                <a:srgbClr val="000000"/>
              </a:buClr>
              <a:buSzPts val="2800"/>
              <a:buFont typeface="Arial"/>
              <a:buChar char="–"/>
            </a:pPr>
            <a:r>
              <a:rPr lang="en-US" sz="2800">
                <a:solidFill>
                  <a:srgbClr val="000000"/>
                </a:solidFill>
              </a:rPr>
              <a:t>glucose, amino acids, iron, vitamins, and other nutrients for metabolism or storage</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700"/>
              </a:spcBef>
              <a:spcAft>
                <a:spcPts val="0"/>
              </a:spcAft>
              <a:buClr>
                <a:srgbClr val="000000"/>
              </a:buClr>
              <a:buSzPts val="3200"/>
              <a:buFont typeface="Arial"/>
              <a:buChar char="•"/>
            </a:pPr>
            <a:r>
              <a:rPr b="1" lang="en-US" sz="3200">
                <a:solidFill>
                  <a:srgbClr val="000000"/>
                </a:solidFill>
              </a:rPr>
              <a:t>removes and degrades</a:t>
            </a:r>
            <a:endParaRPr/>
          </a:p>
          <a:p>
            <a:pPr indent="-285750" lvl="1" marL="742950" rtl="0" algn="l">
              <a:lnSpc>
                <a:spcPct val="80000"/>
              </a:lnSpc>
              <a:spcBef>
                <a:spcPts val="0"/>
              </a:spcBef>
              <a:spcAft>
                <a:spcPts val="0"/>
              </a:spcAft>
              <a:buClr>
                <a:srgbClr val="000000"/>
              </a:buClr>
              <a:buSzPts val="2800"/>
              <a:buFont typeface="Arial"/>
              <a:buChar char="–"/>
            </a:pPr>
            <a:r>
              <a:rPr lang="en-US" sz="2800">
                <a:solidFill>
                  <a:srgbClr val="000000"/>
                </a:solidFill>
              </a:rPr>
              <a:t>hormones, toxins, bile pigments, and drugs</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700"/>
              </a:spcBef>
              <a:spcAft>
                <a:spcPts val="0"/>
              </a:spcAft>
              <a:buClr>
                <a:srgbClr val="000000"/>
              </a:buClr>
              <a:buSzPts val="3200"/>
              <a:buFont typeface="Arial"/>
              <a:buChar char="•"/>
            </a:pPr>
            <a:r>
              <a:rPr b="1" lang="en-US" sz="3200">
                <a:solidFill>
                  <a:srgbClr val="000000"/>
                </a:solidFill>
              </a:rPr>
              <a:t>secretes into the blood</a:t>
            </a:r>
            <a:r>
              <a:rPr b="0" lang="en-US"/>
              <a:t>:</a:t>
            </a:r>
            <a:endParaRPr/>
          </a:p>
          <a:p>
            <a:pPr indent="-285750" lvl="1" marL="742950" rtl="0" algn="l">
              <a:lnSpc>
                <a:spcPct val="80000"/>
              </a:lnSpc>
              <a:spcBef>
                <a:spcPts val="0"/>
              </a:spcBef>
              <a:spcAft>
                <a:spcPts val="0"/>
              </a:spcAft>
              <a:buClr>
                <a:srgbClr val="000000"/>
              </a:buClr>
              <a:buSzPts val="2800"/>
              <a:buFont typeface="Arial"/>
              <a:buChar char="–"/>
            </a:pPr>
            <a:r>
              <a:rPr lang="en-US" sz="2800">
                <a:solidFill>
                  <a:srgbClr val="000000"/>
                </a:solidFill>
              </a:rPr>
              <a:t>albumin, lipoproteins, clotting factors, angiotensinogen, and other products</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700"/>
              </a:spcBef>
              <a:spcAft>
                <a:spcPts val="0"/>
              </a:spcAft>
              <a:buClr>
                <a:srgbClr val="000000"/>
              </a:buClr>
              <a:buSzPts val="3200"/>
              <a:buFont typeface="Arial"/>
              <a:buChar char="•"/>
            </a:pPr>
            <a:r>
              <a:rPr lang="en-US" sz="3200">
                <a:solidFill>
                  <a:srgbClr val="000000"/>
                </a:solidFill>
              </a:rPr>
              <a:t>between meals, hepatocytes  </a:t>
            </a:r>
            <a:r>
              <a:rPr b="1" lang="en-US"/>
              <a:t>breaks down stored glycogen and releases glucose</a:t>
            </a:r>
            <a:r>
              <a:rPr lang="en-US" sz="3200">
                <a:solidFill>
                  <a:srgbClr val="000000"/>
                </a:solidFill>
              </a:rPr>
              <a:t> into the blood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49"/>
          <p:cNvSpPr txBox="1"/>
          <p:nvPr>
            <p:ph idx="4294967295" type="title"/>
          </p:nvPr>
        </p:nvSpPr>
        <p:spPr>
          <a:xfrm>
            <a:off x="-2" y="244475"/>
            <a:ext cx="9144004" cy="1066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Microscopic Anatomy of Liver</a:t>
            </a:r>
            <a:endParaRPr/>
          </a:p>
        </p:txBody>
      </p:sp>
      <p:sp>
        <p:nvSpPr>
          <p:cNvPr id="793" name="Google Shape;793;p49"/>
          <p:cNvSpPr txBox="1"/>
          <p:nvPr>
            <p:ph idx="4294967295" type="body"/>
          </p:nvPr>
        </p:nvSpPr>
        <p:spPr>
          <a:xfrm>
            <a:off x="320675" y="1355725"/>
            <a:ext cx="8534400" cy="5227638"/>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hepatic lobules </a:t>
            </a:r>
            <a:r>
              <a:rPr b="0" lang="en-US"/>
              <a:t>are separated by a sparse connective tissue stroma</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hepatic triad </a:t>
            </a:r>
            <a:r>
              <a:rPr b="0" lang="en-US"/>
              <a:t>of </a:t>
            </a:r>
            <a:r>
              <a:rPr b="1" lang="en-US">
                <a:solidFill>
                  <a:srgbClr val="000000"/>
                </a:solidFill>
              </a:rPr>
              <a:t>two vessels </a:t>
            </a:r>
            <a:r>
              <a:rPr b="0" lang="en-US"/>
              <a:t>and a </a:t>
            </a:r>
            <a:r>
              <a:rPr b="1" lang="en-US">
                <a:solidFill>
                  <a:srgbClr val="000000"/>
                </a:solidFill>
              </a:rPr>
              <a:t>bile ductule</a:t>
            </a:r>
            <a:r>
              <a:rPr b="0" lang="en-US"/>
              <a:t>, visible in the triangular areas where three or more lobules meet</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small branch of </a:t>
            </a:r>
            <a:r>
              <a:rPr b="1" lang="en-US"/>
              <a:t>proper hepatic artery</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small branch of the </a:t>
            </a:r>
            <a:r>
              <a:rPr b="1" lang="en-US"/>
              <a:t>hepatic portal vein</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both supply blood to sinusoids </a:t>
            </a:r>
            <a:r>
              <a:rPr b="0" lang="en-US"/>
              <a:t>which receive a mixture of nutrient-laden venous blood from the intestines, and freshly oxygenated arterial blood from the celiac trunk</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after filtering through the sinusoids, the blood is collected in the </a:t>
            </a:r>
            <a:r>
              <a:rPr b="1" lang="en-US"/>
              <a:t>central vein</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ultimately flows into </a:t>
            </a:r>
            <a:r>
              <a:rPr b="1" lang="en-US"/>
              <a:t>the right and left hepatic veins</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leave the liver at its superior surface and immediately drain into the </a:t>
            </a:r>
            <a:r>
              <a:rPr b="1" lang="en-US"/>
              <a:t>inferior vena cava</a:t>
            </a:r>
            <a:endParaRPr/>
          </a:p>
        </p:txBody>
      </p:sp>
      <p:sp>
        <p:nvSpPr>
          <p:cNvPr id="794" name="Google Shape;794;p49"/>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50"/>
          <p:cNvSpPr txBox="1"/>
          <p:nvPr>
            <p:ph idx="4294967295" type="title"/>
          </p:nvPr>
        </p:nvSpPr>
        <p:spPr>
          <a:xfrm>
            <a:off x="-2" y="0"/>
            <a:ext cx="9144004" cy="1066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Microscopic Anatomy of Liver</a:t>
            </a:r>
            <a:endParaRPr/>
          </a:p>
        </p:txBody>
      </p:sp>
      <p:sp>
        <p:nvSpPr>
          <p:cNvPr id="800" name="Google Shape;800;p50"/>
          <p:cNvSpPr txBox="1"/>
          <p:nvPr>
            <p:ph idx="4294967295" type="body"/>
          </p:nvPr>
        </p:nvSpPr>
        <p:spPr>
          <a:xfrm>
            <a:off x="350836" y="1006475"/>
            <a:ext cx="8428040" cy="585152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bile canaliculi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ductules of the triads</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right and left hepatic ducts</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common hepatic duct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cystic duct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bile duct </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descends through lesser omentum toward the duodenum</a:t>
            </a:r>
            <a:endParaRPr sz="16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bile duct joins the duct of the pancreas</a:t>
            </a:r>
            <a:endParaRPr sz="20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hepatopancreatic ampulla</a:t>
            </a:r>
            <a:endParaRPr sz="20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major duodenal papilla on duodenal wall</a:t>
            </a:r>
            <a:endParaRPr sz="16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hepatopancreatic sphincter (sphincter of Oddi)</a:t>
            </a:r>
            <a:endParaRPr/>
          </a:p>
        </p:txBody>
      </p:sp>
      <p:sp>
        <p:nvSpPr>
          <p:cNvPr id="801" name="Google Shape;801;p5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6"/>
          <p:cNvSpPr txBox="1"/>
          <p:nvPr>
            <p:ph idx="4294967295" type="sldNum"/>
          </p:nvPr>
        </p:nvSpPr>
        <p:spPr>
          <a:xfrm>
            <a:off x="8940975" y="6324600"/>
            <a:ext cx="203021"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67" name="Google Shape;67;p6"/>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Stomach</a:t>
            </a:r>
            <a:endParaRPr/>
          </a:p>
        </p:txBody>
      </p:sp>
      <p:pic>
        <p:nvPicPr>
          <p:cNvPr descr="C:\Users\Зарина\Desktop\1.bmp" id="68" name="Google Shape;68;p6"/>
          <p:cNvPicPr preferRelativeResize="0"/>
          <p:nvPr/>
        </p:nvPicPr>
        <p:blipFill rotWithShape="1">
          <a:blip r:embed="rId3">
            <a:alphaModFix/>
          </a:blip>
          <a:srcRect b="0" l="0" r="0" t="0"/>
          <a:stretch/>
        </p:blipFill>
        <p:spPr>
          <a:xfrm>
            <a:off x="671490" y="857232"/>
            <a:ext cx="7504580" cy="5286412"/>
          </a:xfrm>
          <a:prstGeom prst="rect">
            <a:avLst/>
          </a:prstGeom>
          <a:noFill/>
          <a:ln>
            <a:noFill/>
          </a:ln>
        </p:spPr>
      </p:pic>
      <p:sp>
        <p:nvSpPr>
          <p:cNvPr id="69" name="Google Shape;69;p6"/>
          <p:cNvSpPr txBox="1"/>
          <p:nvPr/>
        </p:nvSpPr>
        <p:spPr>
          <a:xfrm>
            <a:off x="2286000" y="6049925"/>
            <a:ext cx="50877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solidFill>
                  <a:schemeClr val="dk1"/>
                </a:solidFill>
              </a:rPr>
              <a:t>Copyright © The McGraw-Hill Companies, Inc. Permission required for reproduction or display. Figure from: Saladin, Anatomy &amp; Physiology, McGraw Hill, 2018</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pic>
        <p:nvPicPr>
          <p:cNvPr descr="C:\Users\Зарина\Desktop\1.bmp" id="806" name="Google Shape;806;p51"/>
          <p:cNvPicPr preferRelativeResize="0"/>
          <p:nvPr/>
        </p:nvPicPr>
        <p:blipFill rotWithShape="1">
          <a:blip r:embed="rId3">
            <a:alphaModFix/>
          </a:blip>
          <a:srcRect b="0" l="0" r="0" t="0"/>
          <a:stretch/>
        </p:blipFill>
        <p:spPr>
          <a:xfrm>
            <a:off x="0" y="0"/>
            <a:ext cx="7521645" cy="4000504"/>
          </a:xfrm>
          <a:prstGeom prst="rect">
            <a:avLst/>
          </a:prstGeom>
          <a:noFill/>
          <a:ln>
            <a:noFill/>
          </a:ln>
        </p:spPr>
      </p:pic>
      <p:pic>
        <p:nvPicPr>
          <p:cNvPr descr="C:\Users\Зарина\Desktop\1.bmp" id="807" name="Google Shape;807;p51"/>
          <p:cNvPicPr preferRelativeResize="0"/>
          <p:nvPr/>
        </p:nvPicPr>
        <p:blipFill rotWithShape="1">
          <a:blip r:embed="rId4">
            <a:alphaModFix/>
          </a:blip>
          <a:srcRect b="0" l="0" r="0" t="0"/>
          <a:stretch/>
        </p:blipFill>
        <p:spPr>
          <a:xfrm>
            <a:off x="3929058" y="3357562"/>
            <a:ext cx="3096264" cy="350043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52"/>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813" name="Google Shape;813;p52"/>
          <p:cNvSpPr txBox="1"/>
          <p:nvPr>
            <p:ph idx="4294967295" type="title"/>
          </p:nvPr>
        </p:nvSpPr>
        <p:spPr>
          <a:xfrm>
            <a:off x="-2" y="0"/>
            <a:ext cx="9144004" cy="10509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Gallbladder</a:t>
            </a:r>
            <a:endParaRPr/>
          </a:p>
        </p:txBody>
      </p:sp>
      <p:sp>
        <p:nvSpPr>
          <p:cNvPr id="814" name="Google Shape;814;p52"/>
          <p:cNvSpPr txBox="1"/>
          <p:nvPr>
            <p:ph idx="4294967295" type="body"/>
          </p:nvPr>
        </p:nvSpPr>
        <p:spPr>
          <a:xfrm>
            <a:off x="365125" y="990600"/>
            <a:ext cx="8458200"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gallbladder </a:t>
            </a:r>
            <a:r>
              <a:rPr b="0" lang="en-US"/>
              <a:t>– a pear-shaped sac on underside of liver</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serves to </a:t>
            </a:r>
            <a:r>
              <a:rPr b="1" lang="en-US"/>
              <a:t>store and concentrate bile </a:t>
            </a:r>
            <a:r>
              <a:rPr lang="en-US" sz="2800">
                <a:solidFill>
                  <a:srgbClr val="000000"/>
                </a:solidFill>
              </a:rPr>
              <a:t>by a   factor of 20 by absorbing water and electrolytes</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about 10 cm long</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internally lined by highly folded mucosa with </a:t>
            </a:r>
            <a:r>
              <a:rPr b="1" lang="en-US"/>
              <a:t>simple columnar epithelium</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head (fundus) </a:t>
            </a:r>
            <a:r>
              <a:rPr b="0" lang="en-US"/>
              <a:t>usually projects slightly beyond inferior margin of liver</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neck (cervix) </a:t>
            </a:r>
            <a:r>
              <a:rPr b="0" lang="en-US"/>
              <a:t>leads into the </a:t>
            </a:r>
            <a:r>
              <a:rPr b="1" lang="en-US" sz="2800">
                <a:solidFill>
                  <a:srgbClr val="000000"/>
                </a:solidFill>
              </a:rPr>
              <a:t>cystic duct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53"/>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820" name="Google Shape;820;p53"/>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Bile</a:t>
            </a:r>
            <a:endParaRPr/>
          </a:p>
        </p:txBody>
      </p:sp>
      <p:sp>
        <p:nvSpPr>
          <p:cNvPr id="821" name="Google Shape;821;p53"/>
          <p:cNvSpPr txBox="1"/>
          <p:nvPr>
            <p:ph idx="4294967295" type="body"/>
          </p:nvPr>
        </p:nvSpPr>
        <p:spPr>
          <a:xfrm>
            <a:off x="365125" y="884235"/>
            <a:ext cx="8458200" cy="556260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000"/>
              <a:buFont typeface="Arial"/>
              <a:buChar char="•"/>
            </a:pPr>
            <a:r>
              <a:rPr b="1" lang="en-US" sz="2000">
                <a:solidFill>
                  <a:srgbClr val="000000"/>
                </a:solidFill>
              </a:rPr>
              <a:t>bile</a:t>
            </a:r>
            <a:r>
              <a:rPr b="0" lang="en-US"/>
              <a:t> – yellow-green fluid containing minerals, cholesterol, neutral fats, phospholipids, bile pigments, and bile acids</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bilirubin</a:t>
            </a:r>
            <a:r>
              <a:rPr b="0" lang="en-US"/>
              <a:t> – pigment from the </a:t>
            </a:r>
            <a:r>
              <a:rPr b="1" lang="en-US" sz="1800">
                <a:solidFill>
                  <a:srgbClr val="000000"/>
                </a:solidFill>
              </a:rPr>
              <a:t>decomposition of hemoglobin</a:t>
            </a:r>
            <a:endParaRPr/>
          </a:p>
          <a:p>
            <a:pPr indent="-285750" lvl="1" marL="742950" rtl="0" algn="l">
              <a:lnSpc>
                <a:spcPct val="100000"/>
              </a:lnSpc>
              <a:spcBef>
                <a:spcPts val="0"/>
              </a:spcBef>
              <a:spcAft>
                <a:spcPts val="0"/>
              </a:spcAft>
              <a:buClr>
                <a:srgbClr val="000000"/>
              </a:buClr>
              <a:buSzPts val="1800"/>
              <a:buFont typeface="Arial"/>
              <a:buChar char="–"/>
            </a:pPr>
            <a:r>
              <a:rPr lang="en-US" sz="1800">
                <a:solidFill>
                  <a:srgbClr val="000000"/>
                </a:solidFill>
              </a:rPr>
              <a:t>bacteria in large intestine metabolize </a:t>
            </a:r>
            <a:r>
              <a:rPr b="1" lang="en-US"/>
              <a:t>bilirubin to urobilinogen</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responsible for the </a:t>
            </a:r>
            <a:r>
              <a:rPr b="1" lang="en-US"/>
              <a:t>brown color of feces</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bile acids (bile salts) </a:t>
            </a:r>
            <a:r>
              <a:rPr b="0" lang="en-US"/>
              <a:t>– steroids synthesized from cholesterol</a:t>
            </a:r>
            <a:endParaRPr/>
          </a:p>
          <a:p>
            <a:pPr indent="-228600" lvl="2" marL="1143000" rtl="0" algn="l">
              <a:lnSpc>
                <a:spcPct val="100000"/>
              </a:lnSpc>
              <a:spcBef>
                <a:spcPts val="0"/>
              </a:spcBef>
              <a:spcAft>
                <a:spcPts val="0"/>
              </a:spcAft>
              <a:buClr>
                <a:srgbClr val="000000"/>
              </a:buClr>
              <a:buSzPts val="1400"/>
              <a:buFont typeface="Arial"/>
              <a:buChar char="•"/>
            </a:pPr>
            <a:r>
              <a:rPr b="1" lang="en-US" sz="1400">
                <a:solidFill>
                  <a:srgbClr val="000000"/>
                </a:solidFill>
              </a:rPr>
              <a:t>bile acids </a:t>
            </a:r>
            <a:r>
              <a:rPr b="0" lang="en-US"/>
              <a:t>and</a:t>
            </a:r>
            <a:r>
              <a:rPr b="1" lang="en-US" sz="1400">
                <a:solidFill>
                  <a:srgbClr val="000000"/>
                </a:solidFill>
              </a:rPr>
              <a:t> lecithin</a:t>
            </a:r>
            <a:r>
              <a:rPr b="0" lang="en-US"/>
              <a:t>, a phospholipid, aid in fat digestion and absorption</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gallstones</a:t>
            </a:r>
            <a:r>
              <a:rPr b="0" lang="en-US"/>
              <a:t> may form if bile becomes excessively concentrated</a:t>
            </a:r>
            <a:endParaRPr/>
          </a:p>
          <a:p>
            <a:pPr indent="-285750" lvl="1" marL="742950" rtl="0" algn="l">
              <a:lnSpc>
                <a:spcPct val="100000"/>
              </a:lnSpc>
              <a:spcBef>
                <a:spcPts val="0"/>
              </a:spcBef>
              <a:spcAft>
                <a:spcPts val="0"/>
              </a:spcAft>
              <a:buClr>
                <a:srgbClr val="000000"/>
              </a:buClr>
              <a:buSzPts val="1800"/>
              <a:buFont typeface="Arial"/>
              <a:buChar char="–"/>
            </a:pPr>
            <a:r>
              <a:rPr lang="en-US" sz="1800">
                <a:solidFill>
                  <a:srgbClr val="000000"/>
                </a:solidFill>
              </a:rPr>
              <a:t>bile gets to the gallbladder by first filling the bile duct then overflowing into the gallbladder</a:t>
            </a:r>
            <a:endParaRPr/>
          </a:p>
          <a:p>
            <a:pPr indent="-285750" lvl="1" marL="742950" rtl="0" algn="l">
              <a:lnSpc>
                <a:spcPct val="100000"/>
              </a:lnSpc>
              <a:spcBef>
                <a:spcPts val="0"/>
              </a:spcBef>
              <a:spcAft>
                <a:spcPts val="0"/>
              </a:spcAft>
              <a:buClr>
                <a:srgbClr val="000000"/>
              </a:buClr>
              <a:buSzPts val="1800"/>
              <a:buFont typeface="Arial"/>
              <a:buChar char="–"/>
            </a:pPr>
            <a:r>
              <a:rPr lang="en-US" sz="1800">
                <a:solidFill>
                  <a:srgbClr val="000000"/>
                </a:solidFill>
              </a:rPr>
              <a:t>liver secretes about </a:t>
            </a:r>
            <a:r>
              <a:rPr b="1" lang="en-US"/>
              <a:t>500 – 1000 ml of bile daily</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80% of bile acids are reabsorbed </a:t>
            </a:r>
            <a:r>
              <a:rPr b="0" lang="en-US"/>
              <a:t>in the ileum and returned to the liver</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hepatocytes absorb and resecrete them</a:t>
            </a:r>
            <a:endParaRPr/>
          </a:p>
          <a:p>
            <a:pPr indent="-228600" lvl="2" marL="1143000" rtl="0" algn="l">
              <a:lnSpc>
                <a:spcPct val="100000"/>
              </a:lnSpc>
              <a:spcBef>
                <a:spcPts val="0"/>
              </a:spcBef>
              <a:spcAft>
                <a:spcPts val="0"/>
              </a:spcAft>
              <a:buClr>
                <a:srgbClr val="000000"/>
              </a:buClr>
              <a:buSzPts val="1400"/>
              <a:buFont typeface="Arial"/>
              <a:buChar char="•"/>
            </a:pPr>
            <a:r>
              <a:rPr b="1" lang="en-US" sz="1400">
                <a:solidFill>
                  <a:srgbClr val="000000"/>
                </a:solidFill>
              </a:rPr>
              <a:t>enterohepatic circulation </a:t>
            </a:r>
            <a:r>
              <a:rPr b="0" lang="en-US"/>
              <a:t>– this route secretion, reabsorption, and resecretion of bile acids two or more times during digestion of an average meal</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20% of the bile acids are excreted in the feces</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this is the body’s only way of eliminating excess cholesterol</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liver synthesizes new bile acids from cholesterol to replace those lost in feces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pic>
        <p:nvPicPr>
          <p:cNvPr descr="Screen Shot 2019-09-03 at 10.45.49.png" id="826" name="Google Shape;826;p54"/>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827" name="Google Shape;827;p54"/>
          <p:cNvSpPr txBox="1"/>
          <p:nvPr/>
        </p:nvSpPr>
        <p:spPr>
          <a:xfrm>
            <a:off x="358966" y="1384299"/>
            <a:ext cx="8730868" cy="4597401"/>
          </a:xfrm>
          <a:prstGeom prst="rect">
            <a:avLst/>
          </a:prstGeom>
          <a:noFill/>
          <a:ln>
            <a:noFill/>
          </a:ln>
        </p:spPr>
        <p:txBody>
          <a:bodyPr anchorCtr="0" anchor="ctr" bIns="50800" lIns="50800" spcFirstLastPara="1" rIns="50800" wrap="square" tIns="50800">
            <a:spAutoFit/>
          </a:bodyPr>
          <a:lstStyle/>
          <a:p>
            <a:pPr indent="0" lvl="0" marL="0" marR="0" rtl="0" algn="just">
              <a:lnSpc>
                <a:spcPct val="8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 does it mean to be jaundiced, doctor? Why did the whites of my eyes turn yellow?” </a:t>
            </a:r>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“It’s usually caused by a high level of a molecule called bilirubin in your blood, Frank.”   “I was a biology major in college, but I don’t remember where bilirubin comes from.”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“Your blood has cells called erythrocytes or red blood cells; they contain hemoglobin which gives blood its red color. Cells in the spleen break down red blood cells and the products are reused by your body. The heme portion of hemoglobin is converted to bilirubin, which is the molecule that is responsible for your yellow color.”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 remember now, isn’t bilirubin involved in digestion?”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“Yes. Bilirubin leaves the spleen in the blood and, because it’s not soluble in water, it binds with blood proteins called albumens to form </a:t>
            </a:r>
            <a:r>
              <a:rPr b="1" i="1" lang="en-US" sz="1800" u="none" cap="none" strike="noStrike">
                <a:solidFill>
                  <a:srgbClr val="000000"/>
                </a:solidFill>
                <a:latin typeface="Times"/>
                <a:ea typeface="Times"/>
                <a:cs typeface="Times"/>
                <a:sym typeface="Times"/>
              </a:rPr>
              <a:t>unconjugated bilirubin</a:t>
            </a:r>
            <a:r>
              <a:rPr b="1" i="0" lang="en-US" sz="1800" u="none" cap="none" strike="noStrike">
                <a:solidFill>
                  <a:srgbClr val="000000"/>
                </a:solidFill>
                <a:latin typeface="Times"/>
                <a:ea typeface="Times"/>
                <a:cs typeface="Times"/>
                <a:sym typeface="Times"/>
              </a:rPr>
              <a:t>. This bilirubin is taken up by the cells in the liver, where it combines with glucuronic acid to form </a:t>
            </a:r>
            <a:r>
              <a:rPr b="1" i="1" lang="en-US" sz="1800" u="none" cap="none" strike="noStrike">
                <a:solidFill>
                  <a:srgbClr val="000000"/>
                </a:solidFill>
                <a:latin typeface="Times"/>
                <a:ea typeface="Times"/>
                <a:cs typeface="Times"/>
                <a:sym typeface="Times"/>
              </a:rPr>
              <a:t>conjugated bilirubin</a:t>
            </a:r>
            <a:r>
              <a:rPr b="1" i="0" lang="en-US" sz="1800" u="none" cap="none" strike="noStrike">
                <a:solidFill>
                  <a:srgbClr val="000000"/>
                </a:solidFill>
                <a:latin typeface="Times"/>
                <a:ea typeface="Times"/>
                <a:cs typeface="Times"/>
                <a:sym typeface="Times"/>
              </a:rPr>
              <a:t>. It is one component of the bile, which travels down the bile duct to the gall bladder and the small intestine. When you eat, the gall bladder contracts and pushes the stored bile into the small intestine to aid in the digestion of fat.”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80000"/>
              </a:lnSpc>
              <a:spcBef>
                <a:spcPts val="1200"/>
              </a:spcBef>
              <a:spcAft>
                <a:spcPts val="0"/>
              </a:spcAft>
              <a:buClr>
                <a:srgbClr val="000000"/>
              </a:buClr>
              <a:buSzPts val="1400"/>
              <a:buFont typeface="Times"/>
              <a:buNone/>
            </a:pPr>
            <a:r>
              <a:rPr b="0" i="0" lang="en-US" sz="1400" u="none" cap="none" strike="noStrike">
                <a:solidFill>
                  <a:srgbClr val="000000"/>
                </a:solidFill>
                <a:latin typeface="Times"/>
                <a:ea typeface="Times"/>
                <a:cs typeface="Times"/>
                <a:sym typeface="Times"/>
              </a:rPr>
              <a:t>upper left quadrant of your abdomen ... sorry, around your stomach,” the doctor smiled at Frank and Stacey.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descr="Screen Shot 2019-09-03 at 10.45.49.png" id="832" name="Google Shape;832;p55"/>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833" name="Google Shape;833;p55"/>
          <p:cNvSpPr txBox="1"/>
          <p:nvPr/>
        </p:nvSpPr>
        <p:spPr>
          <a:xfrm>
            <a:off x="397066" y="1771649"/>
            <a:ext cx="8730868" cy="3035301"/>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“So what do my tests show?”</a:t>
            </a:r>
            <a:br>
              <a:rPr b="1" i="0" lang="en-US" sz="1800" u="none" cap="none" strike="noStrike">
                <a:solidFill>
                  <a:srgbClr val="000000"/>
                </a:solidFill>
                <a:latin typeface="Times"/>
                <a:ea typeface="Times"/>
                <a:cs typeface="Times"/>
                <a:sym typeface="Times"/>
              </a:rPr>
            </a:br>
            <a:r>
              <a:rPr b="1" i="0" lang="en-US" sz="1800" u="none" cap="none" strike="noStrike">
                <a:solidFill>
                  <a:srgbClr val="000000"/>
                </a:solidFill>
                <a:latin typeface="Times"/>
                <a:ea typeface="Times"/>
                <a:cs typeface="Times"/>
                <a:sym typeface="Times"/>
              </a:rPr>
              <a:t>“Your hematocrit and your liver enzymes are at normal levels.” “So, my liver’s okay?”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“These enzymes are normally confined to the liver cells and would only be found in large amounts in the blood if your liver was damaged. So these results indicate that there is no liver damage; that’s good. But I am concerned that there is tenderness in the upper left quadrant of your abdomen ... sorry, around your stomach,” the doctor smiled at Frank and Stacey.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“As I explained before, a jaundiced appearance is often produced by a buildup of bilirubin in the blood and your results confirm this (Table 3).” </a:t>
            </a:r>
            <a:endParaRPr/>
          </a:p>
        </p:txBody>
      </p:sp>
      <p:pic>
        <p:nvPicPr>
          <p:cNvPr descr="Screen Shot 2019-09-03 at 11.23.32.png" id="834" name="Google Shape;834;p55"/>
          <p:cNvPicPr preferRelativeResize="0"/>
          <p:nvPr/>
        </p:nvPicPr>
        <p:blipFill rotWithShape="1">
          <a:blip r:embed="rId4">
            <a:alphaModFix/>
          </a:blip>
          <a:srcRect b="0" l="0" r="0" t="0"/>
          <a:stretch/>
        </p:blipFill>
        <p:spPr>
          <a:xfrm>
            <a:off x="1085850" y="4998144"/>
            <a:ext cx="6972300" cy="1698950"/>
          </a:xfrm>
          <a:prstGeom prst="rect">
            <a:avLst/>
          </a:prstGeom>
          <a:noFill/>
          <a:ln>
            <a:noFill/>
          </a:ln>
        </p:spPr>
      </p:pic>
    </p:spTree>
  </p:cSld>
  <p:clrMapOvr>
    <a:masterClrMapping/>
  </p:clrMapOvr>
  <mc:AlternateContent>
    <mc:Choice Requires="p14">
      <p:transition spd="slow" p14:dur="12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pic>
        <p:nvPicPr>
          <p:cNvPr descr="Screen Shot 2019-09-03 at 10.45.49.png" id="839" name="Google Shape;839;p56"/>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840" name="Google Shape;840;p56"/>
          <p:cNvSpPr txBox="1"/>
          <p:nvPr/>
        </p:nvSpPr>
        <p:spPr>
          <a:xfrm>
            <a:off x="206566" y="2038349"/>
            <a:ext cx="8730868" cy="33655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“One more thing concerns me,” continued the doctor. “There is almost no urobilinogen or urobilin in your urine.”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 are they?” asked Frank.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“Bacteria in your intestines change bilirubin to urobilinogen. This urobilinogen can be reabsorbed back into your body and some is converted to urobilin. These two molecules circulate in your blood and are excreted in your urine; it is the urobilin that produces the straw color of urine. The low level of these two molecules in your urine plus the high level of bilirubin in your blood and the pale color of your stools indicates to me that, for some reason, bilirubin is staying in your body instead of going into your intestines.” </a:t>
            </a:r>
            <a:endParaRPr b="0" i="0" sz="1200" u="none" cap="none" strike="noStrike">
              <a:solidFill>
                <a:srgbClr val="000000"/>
              </a:solidFill>
              <a:latin typeface="Merriweather Sans"/>
              <a:ea typeface="Merriweather Sans"/>
              <a:cs typeface="Merriweather Sans"/>
              <a:sym typeface="Merriweather Sans"/>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57"/>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846" name="Google Shape;846;p57"/>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847" name="Google Shape;847;p57"/>
          <p:cNvGrpSpPr/>
          <p:nvPr/>
        </p:nvGrpSpPr>
        <p:grpSpPr>
          <a:xfrm>
            <a:off x="211126" y="104762"/>
            <a:ext cx="980378" cy="1007347"/>
            <a:chOff x="-2" y="-2"/>
            <a:chExt cx="980377" cy="1007346"/>
          </a:xfrm>
        </p:grpSpPr>
        <p:sp>
          <p:nvSpPr>
            <p:cNvPr id="848" name="Google Shape;848;p5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49" name="Google Shape;849;p5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50" name="Google Shape;850;p57"/>
            <p:cNvGrpSpPr/>
            <p:nvPr/>
          </p:nvGrpSpPr>
          <p:grpSpPr>
            <a:xfrm>
              <a:off x="142132" y="146024"/>
              <a:ext cx="696262" cy="715338"/>
              <a:chOff x="-2" y="-1"/>
              <a:chExt cx="696261" cy="715337"/>
            </a:xfrm>
          </p:grpSpPr>
          <p:sp>
            <p:nvSpPr>
              <p:cNvPr id="851" name="Google Shape;851;p5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52" name="Google Shape;852;p5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53" name="Google Shape;853;p57"/>
          <p:cNvSpPr txBox="1"/>
          <p:nvPr/>
        </p:nvSpPr>
        <p:spPr>
          <a:xfrm>
            <a:off x="272653" y="1396999"/>
            <a:ext cx="8598694" cy="40640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1.Where is unconjugated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2. Is the level of unconjugated bilirubin in Frank’s blood within the normal range?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 Where is 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4. Is the level of conjugated bilirubin in Frank’s blood within the normal range?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854" name="Google Shape;854;p57"/>
          <p:cNvGrpSpPr/>
          <p:nvPr/>
        </p:nvGrpSpPr>
        <p:grpSpPr>
          <a:xfrm>
            <a:off x="-74261" y="6205461"/>
            <a:ext cx="12248974" cy="755704"/>
            <a:chOff x="-2" y="-1"/>
            <a:chExt cx="12248973" cy="755703"/>
          </a:xfrm>
        </p:grpSpPr>
        <p:sp>
          <p:nvSpPr>
            <p:cNvPr id="855" name="Google Shape;855;p57"/>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56" name="Google Shape;856;p57"/>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857" name="Google Shape;857;p57"/>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858" name="Google Shape;858;p57"/>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47"/>
                                        </p:tgtEl>
                                        <p:attrNameLst>
                                          <p:attrName>style.visibility</p:attrName>
                                        </p:attrNameLst>
                                      </p:cBhvr>
                                      <p:to>
                                        <p:strVal val="visible"/>
                                      </p:to>
                                    </p:set>
                                    <p:anim calcmode="lin" valueType="num">
                                      <p:cBhvr additive="base">
                                        <p:cTn dur="300"/>
                                        <p:tgtEl>
                                          <p:spTgt spid="847"/>
                                        </p:tgtEl>
                                        <p:attrNameLst>
                                          <p:attrName>ppt_w</p:attrName>
                                        </p:attrNameLst>
                                      </p:cBhvr>
                                      <p:tavLst>
                                        <p:tav fmla="" tm="0">
                                          <p:val>
                                            <p:strVal val="0"/>
                                          </p:val>
                                        </p:tav>
                                        <p:tav fmla="" tm="100000">
                                          <p:val>
                                            <p:strVal val="#ppt_w"/>
                                          </p:val>
                                        </p:tav>
                                      </p:tavLst>
                                    </p:anim>
                                    <p:anim calcmode="lin" valueType="num">
                                      <p:cBhvr additive="base">
                                        <p:cTn dur="300"/>
                                        <p:tgtEl>
                                          <p:spTgt spid="8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58"/>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864" name="Google Shape;864;p58"/>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865" name="Google Shape;865;p58"/>
          <p:cNvGrpSpPr/>
          <p:nvPr/>
        </p:nvGrpSpPr>
        <p:grpSpPr>
          <a:xfrm>
            <a:off x="211126" y="104762"/>
            <a:ext cx="980378" cy="1007347"/>
            <a:chOff x="-2" y="-2"/>
            <a:chExt cx="980377" cy="1007346"/>
          </a:xfrm>
        </p:grpSpPr>
        <p:sp>
          <p:nvSpPr>
            <p:cNvPr id="866" name="Google Shape;866;p58"/>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67" name="Google Shape;867;p58"/>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68" name="Google Shape;868;p58"/>
            <p:cNvGrpSpPr/>
            <p:nvPr/>
          </p:nvGrpSpPr>
          <p:grpSpPr>
            <a:xfrm>
              <a:off x="142132" y="146024"/>
              <a:ext cx="696262" cy="715338"/>
              <a:chOff x="-2" y="-1"/>
              <a:chExt cx="696261" cy="715337"/>
            </a:xfrm>
          </p:grpSpPr>
          <p:sp>
            <p:nvSpPr>
              <p:cNvPr id="869" name="Google Shape;869;p58"/>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70" name="Google Shape;870;p58"/>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71" name="Google Shape;871;p58"/>
          <p:cNvSpPr txBox="1"/>
          <p:nvPr/>
        </p:nvSpPr>
        <p:spPr>
          <a:xfrm>
            <a:off x="272653" y="1320798"/>
            <a:ext cx="8598694" cy="62484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1.Where is unconjugated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2. Is the level of unconjugated bilirubin in Frank’s blood within the normal range?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 Where is 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4. Is the level of conjugated bilirubin in Frank’s blood within the normal range?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Using Flow Chart 1, outline some possible reasons for the high level of conjugated bilirubin; remember Frank’s liver enzymes are normal. </a:t>
            </a:r>
            <a:br>
              <a:rPr b="0" i="0" lang="en-US" sz="24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872" name="Google Shape;872;p58"/>
          <p:cNvGrpSpPr/>
          <p:nvPr/>
        </p:nvGrpSpPr>
        <p:grpSpPr>
          <a:xfrm>
            <a:off x="-74261" y="6205461"/>
            <a:ext cx="12248974" cy="755704"/>
            <a:chOff x="-2" y="-1"/>
            <a:chExt cx="12248973" cy="755703"/>
          </a:xfrm>
        </p:grpSpPr>
        <p:sp>
          <p:nvSpPr>
            <p:cNvPr id="873" name="Google Shape;873;p58"/>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74" name="Google Shape;874;p58"/>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875" name="Google Shape;875;p58"/>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876" name="Google Shape;876;p58"/>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65"/>
                                        </p:tgtEl>
                                        <p:attrNameLst>
                                          <p:attrName>style.visibility</p:attrName>
                                        </p:attrNameLst>
                                      </p:cBhvr>
                                      <p:to>
                                        <p:strVal val="visible"/>
                                      </p:to>
                                    </p:set>
                                    <p:anim calcmode="lin" valueType="num">
                                      <p:cBhvr additive="base">
                                        <p:cTn dur="300"/>
                                        <p:tgtEl>
                                          <p:spTgt spid="865"/>
                                        </p:tgtEl>
                                        <p:attrNameLst>
                                          <p:attrName>ppt_w</p:attrName>
                                        </p:attrNameLst>
                                      </p:cBhvr>
                                      <p:tavLst>
                                        <p:tav fmla="" tm="0">
                                          <p:val>
                                            <p:strVal val="0"/>
                                          </p:val>
                                        </p:tav>
                                        <p:tav fmla="" tm="100000">
                                          <p:val>
                                            <p:strVal val="#ppt_w"/>
                                          </p:val>
                                        </p:tav>
                                      </p:tavLst>
                                    </p:anim>
                                    <p:anim calcmode="lin" valueType="num">
                                      <p:cBhvr additive="base">
                                        <p:cTn dur="300"/>
                                        <p:tgtEl>
                                          <p:spTgt spid="86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59"/>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882" name="Google Shape;882;p59"/>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883" name="Google Shape;883;p59"/>
          <p:cNvGrpSpPr/>
          <p:nvPr/>
        </p:nvGrpSpPr>
        <p:grpSpPr>
          <a:xfrm>
            <a:off x="211126" y="104762"/>
            <a:ext cx="980378" cy="1007347"/>
            <a:chOff x="-2" y="-2"/>
            <a:chExt cx="980377" cy="1007346"/>
          </a:xfrm>
        </p:grpSpPr>
        <p:sp>
          <p:nvSpPr>
            <p:cNvPr id="884" name="Google Shape;884;p59"/>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85" name="Google Shape;885;p59"/>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86" name="Google Shape;886;p59"/>
            <p:cNvGrpSpPr/>
            <p:nvPr/>
          </p:nvGrpSpPr>
          <p:grpSpPr>
            <a:xfrm>
              <a:off x="142132" y="146024"/>
              <a:ext cx="696262" cy="715338"/>
              <a:chOff x="-2" y="-1"/>
              <a:chExt cx="696261" cy="715337"/>
            </a:xfrm>
          </p:grpSpPr>
          <p:sp>
            <p:nvSpPr>
              <p:cNvPr id="887" name="Google Shape;887;p59"/>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88" name="Google Shape;888;p59"/>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89" name="Google Shape;889;p59"/>
          <p:cNvSpPr txBox="1"/>
          <p:nvPr/>
        </p:nvSpPr>
        <p:spPr>
          <a:xfrm>
            <a:off x="272653" y="1461684"/>
            <a:ext cx="8598694" cy="43942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1.Frank experienced tenderness in the upper left quadrant of his abdomen. Use the word list in Figure 1 to label the major organs in this area. </a:t>
            </a:r>
            <a:br>
              <a:rPr b="0" i="0" lang="en-US" sz="24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890" name="Google Shape;890;p59"/>
          <p:cNvGrpSpPr/>
          <p:nvPr/>
        </p:nvGrpSpPr>
        <p:grpSpPr>
          <a:xfrm>
            <a:off x="-74261" y="6205461"/>
            <a:ext cx="12248974" cy="755704"/>
            <a:chOff x="-2" y="-1"/>
            <a:chExt cx="12248973" cy="755703"/>
          </a:xfrm>
        </p:grpSpPr>
        <p:sp>
          <p:nvSpPr>
            <p:cNvPr id="891" name="Google Shape;891;p59"/>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92" name="Google Shape;892;p59"/>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893" name="Google Shape;893;p59"/>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894" name="Google Shape;894;p59"/>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19-09-03 at 11.27.22.png" id="895" name="Google Shape;895;p59"/>
          <p:cNvPicPr preferRelativeResize="0"/>
          <p:nvPr/>
        </p:nvPicPr>
        <p:blipFill rotWithShape="1">
          <a:blip r:embed="rId5">
            <a:alphaModFix/>
          </a:blip>
          <a:srcRect b="0" l="0" r="0" t="0"/>
          <a:stretch/>
        </p:blipFill>
        <p:spPr>
          <a:xfrm>
            <a:off x="1207541" y="2915367"/>
            <a:ext cx="7042923" cy="3206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83"/>
                                        </p:tgtEl>
                                        <p:attrNameLst>
                                          <p:attrName>style.visibility</p:attrName>
                                        </p:attrNameLst>
                                      </p:cBhvr>
                                      <p:to>
                                        <p:strVal val="visible"/>
                                      </p:to>
                                    </p:set>
                                    <p:anim calcmode="lin" valueType="num">
                                      <p:cBhvr additive="base">
                                        <p:cTn dur="300"/>
                                        <p:tgtEl>
                                          <p:spTgt spid="883"/>
                                        </p:tgtEl>
                                        <p:attrNameLst>
                                          <p:attrName>ppt_w</p:attrName>
                                        </p:attrNameLst>
                                      </p:cBhvr>
                                      <p:tavLst>
                                        <p:tav fmla="" tm="0">
                                          <p:val>
                                            <p:strVal val="0"/>
                                          </p:val>
                                        </p:tav>
                                        <p:tav fmla="" tm="100000">
                                          <p:val>
                                            <p:strVal val="#ppt_w"/>
                                          </p:val>
                                        </p:tav>
                                      </p:tavLst>
                                    </p:anim>
                                    <p:anim calcmode="lin" valueType="num">
                                      <p:cBhvr additive="base">
                                        <p:cTn dur="300"/>
                                        <p:tgtEl>
                                          <p:spTgt spid="8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60"/>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901" name="Google Shape;901;p60"/>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902" name="Google Shape;902;p60"/>
          <p:cNvGrpSpPr/>
          <p:nvPr/>
        </p:nvGrpSpPr>
        <p:grpSpPr>
          <a:xfrm>
            <a:off x="211126" y="104762"/>
            <a:ext cx="980378" cy="1007347"/>
            <a:chOff x="-2" y="-2"/>
            <a:chExt cx="980377" cy="1007346"/>
          </a:xfrm>
        </p:grpSpPr>
        <p:sp>
          <p:nvSpPr>
            <p:cNvPr id="903" name="Google Shape;903;p60"/>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04" name="Google Shape;904;p60"/>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905" name="Google Shape;905;p60"/>
            <p:cNvGrpSpPr/>
            <p:nvPr/>
          </p:nvGrpSpPr>
          <p:grpSpPr>
            <a:xfrm>
              <a:off x="142132" y="146024"/>
              <a:ext cx="696262" cy="715338"/>
              <a:chOff x="-2" y="-1"/>
              <a:chExt cx="696261" cy="715337"/>
            </a:xfrm>
          </p:grpSpPr>
          <p:sp>
            <p:nvSpPr>
              <p:cNvPr id="906" name="Google Shape;906;p60"/>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907" name="Google Shape;907;p60"/>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908" name="Google Shape;908;p60"/>
          <p:cNvSpPr txBox="1"/>
          <p:nvPr/>
        </p:nvSpPr>
        <p:spPr>
          <a:xfrm>
            <a:off x="272653" y="1447800"/>
            <a:ext cx="8598694" cy="71882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Consider your diagnosis for Frank’s high blood glucose levels. Which gland secretes insulin?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Which organs are involved in creating Frank’s jaundiced appearance?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Look at Figure 1 and determine whether this gland and these organs (answers to Questions 7 and 8) are connected in any way.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Can you think of a reason that would explain the high levels of glucose and conjugated bilirubin in Frank’s blood?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Would you like to make any adjustments to your diagnoses? </a:t>
            </a:r>
            <a:br>
              <a:rPr b="0" i="0" lang="en-US" sz="24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909" name="Google Shape;909;p60"/>
          <p:cNvGrpSpPr/>
          <p:nvPr/>
        </p:nvGrpSpPr>
        <p:grpSpPr>
          <a:xfrm>
            <a:off x="-74261" y="6205461"/>
            <a:ext cx="12248974" cy="755704"/>
            <a:chOff x="-2" y="-1"/>
            <a:chExt cx="12248973" cy="755703"/>
          </a:xfrm>
        </p:grpSpPr>
        <p:sp>
          <p:nvSpPr>
            <p:cNvPr id="910" name="Google Shape;910;p60"/>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11" name="Google Shape;911;p60"/>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912" name="Google Shape;912;p60"/>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913" name="Google Shape;913;p60"/>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02"/>
                                        </p:tgtEl>
                                        <p:attrNameLst>
                                          <p:attrName>style.visibility</p:attrName>
                                        </p:attrNameLst>
                                      </p:cBhvr>
                                      <p:to>
                                        <p:strVal val="visible"/>
                                      </p:to>
                                    </p:set>
                                    <p:anim calcmode="lin" valueType="num">
                                      <p:cBhvr additive="base">
                                        <p:cTn dur="300"/>
                                        <p:tgtEl>
                                          <p:spTgt spid="902"/>
                                        </p:tgtEl>
                                        <p:attrNameLst>
                                          <p:attrName>ppt_w</p:attrName>
                                        </p:attrNameLst>
                                      </p:cBhvr>
                                      <p:tavLst>
                                        <p:tav fmla="" tm="0">
                                          <p:val>
                                            <p:strVal val="0"/>
                                          </p:val>
                                        </p:tav>
                                        <p:tav fmla="" tm="100000">
                                          <p:val>
                                            <p:strVal val="#ppt_w"/>
                                          </p:val>
                                        </p:tav>
                                      </p:tavLst>
                                    </p:anim>
                                    <p:anim calcmode="lin" valueType="num">
                                      <p:cBhvr additive="base">
                                        <p:cTn dur="300"/>
                                        <p:tgtEl>
                                          <p:spTgt spid="9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7"/>
          <p:cNvSpPr txBox="1"/>
          <p:nvPr>
            <p:ph idx="4294967295" type="sldNum"/>
          </p:nvPr>
        </p:nvSpPr>
        <p:spPr>
          <a:xfrm>
            <a:off x="8940975" y="6324599"/>
            <a:ext cx="203021"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5" name="Google Shape;75;p7"/>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Stomach</a:t>
            </a:r>
            <a:endParaRPr/>
          </a:p>
        </p:txBody>
      </p:sp>
      <p:sp>
        <p:nvSpPr>
          <p:cNvPr id="76" name="Google Shape;76;p7"/>
          <p:cNvSpPr txBox="1"/>
          <p:nvPr>
            <p:ph idx="4294967295" type="body"/>
          </p:nvPr>
        </p:nvSpPr>
        <p:spPr>
          <a:xfrm>
            <a:off x="419100" y="1195534"/>
            <a:ext cx="8534400" cy="4214668"/>
          </a:xfrm>
          <a:prstGeom prst="rect">
            <a:avLst/>
          </a:prstGeom>
          <a:noFill/>
          <a:ln>
            <a:noFill/>
          </a:ln>
        </p:spPr>
        <p:txBody>
          <a:bodyPr anchorCtr="0" anchor="t" bIns="45700" lIns="45700" spcFirstLastPara="1" rIns="45700" wrap="square" tIns="45700">
            <a:normAutofit/>
          </a:bodyPr>
          <a:lstStyle/>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Four regions</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cardiac region (cardia) </a:t>
            </a:r>
            <a:endParaRPr b="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fundic region (fundus)</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body (corpus) </a:t>
            </a:r>
            <a:endParaRPr b="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pyloric region </a:t>
            </a:r>
            <a:endParaRPr b="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subdivided into the funnel-like antrum </a:t>
            </a:r>
            <a:endParaRPr sz="1800"/>
          </a:p>
          <a:p>
            <a:pPr indent="-228600" lvl="3" marL="1600200" rtl="0" algn="l">
              <a:lnSpc>
                <a:spcPct val="100000"/>
              </a:lnSpc>
              <a:spcBef>
                <a:spcPts val="0"/>
              </a:spcBef>
              <a:spcAft>
                <a:spcPts val="0"/>
              </a:spcAft>
              <a:buClr>
                <a:srgbClr val="000000"/>
              </a:buClr>
              <a:buSzPts val="1800"/>
              <a:buFont typeface="Arial"/>
              <a:buChar char="–"/>
            </a:pPr>
            <a:r>
              <a:rPr b="1" lang="en-US"/>
              <a:t>pyloric canal </a:t>
            </a:r>
            <a:endParaRPr/>
          </a:p>
          <a:p>
            <a:pPr indent="-228600" lvl="3" marL="1600200" rtl="0" algn="l">
              <a:lnSpc>
                <a:spcPct val="100000"/>
              </a:lnSpc>
              <a:spcBef>
                <a:spcPts val="0"/>
              </a:spcBef>
              <a:spcAft>
                <a:spcPts val="0"/>
              </a:spcAft>
              <a:buClr>
                <a:srgbClr val="000000"/>
              </a:buClr>
              <a:buSzPts val="1800"/>
              <a:buFont typeface="Arial"/>
              <a:buChar char="–"/>
            </a:pPr>
            <a:r>
              <a:rPr b="1" lang="en-US" sz="1800">
                <a:solidFill>
                  <a:srgbClr val="000000"/>
                </a:solidFill>
              </a:rPr>
              <a:t>pylorus </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pyloric (gastroduodenal) sphincter</a:t>
            </a:r>
            <a:endParaRPr/>
          </a:p>
        </p:txBody>
      </p:sp>
      <p:grpSp>
        <p:nvGrpSpPr>
          <p:cNvPr id="77" name="Google Shape;77;p7"/>
          <p:cNvGrpSpPr/>
          <p:nvPr/>
        </p:nvGrpSpPr>
        <p:grpSpPr>
          <a:xfrm>
            <a:off x="363526" y="4130662"/>
            <a:ext cx="980378" cy="1007347"/>
            <a:chOff x="-2" y="-2"/>
            <a:chExt cx="980377" cy="1007346"/>
          </a:xfrm>
        </p:grpSpPr>
        <p:sp>
          <p:nvSpPr>
            <p:cNvPr id="78" name="Google Shape;78;p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9" name="Google Shape;79;p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0" name="Google Shape;80;p7"/>
            <p:cNvGrpSpPr/>
            <p:nvPr/>
          </p:nvGrpSpPr>
          <p:grpSpPr>
            <a:xfrm>
              <a:off x="142132" y="146024"/>
              <a:ext cx="696262" cy="715338"/>
              <a:chOff x="-2" y="-1"/>
              <a:chExt cx="696261" cy="715337"/>
            </a:xfrm>
          </p:grpSpPr>
          <p:sp>
            <p:nvSpPr>
              <p:cNvPr id="81" name="Google Shape;81;p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2" name="Google Shape;82;p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3" name="Google Shape;83;p7"/>
          <p:cNvSpPr txBox="1"/>
          <p:nvPr/>
        </p:nvSpPr>
        <p:spPr>
          <a:xfrm>
            <a:off x="1600199" y="4445000"/>
            <a:ext cx="6728918"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90000"/>
              </a:lnSpc>
              <a:spcBef>
                <a:spcPts val="0"/>
              </a:spcBef>
              <a:spcAft>
                <a:spcPts val="0"/>
              </a:spcAft>
              <a:buClr>
                <a:srgbClr val="000000"/>
              </a:buClr>
              <a:buSzPts val="2976"/>
              <a:buFont typeface="Arial"/>
              <a:buNone/>
            </a:pPr>
            <a:r>
              <a:rPr b="1" i="0" lang="en-US" sz="2976" u="none" cap="none" strike="noStrike">
                <a:solidFill>
                  <a:srgbClr val="000000"/>
                </a:solidFill>
                <a:latin typeface="Arial"/>
                <a:ea typeface="Arial"/>
                <a:cs typeface="Arial"/>
                <a:sym typeface="Arial"/>
              </a:rPr>
              <a:t>Describe the structures and function</a:t>
            </a:r>
            <a:endParaRPr/>
          </a:p>
          <a:p>
            <a:pPr indent="0" lvl="0" marL="0" marR="0" rtl="0" algn="l">
              <a:lnSpc>
                <a:spcPct val="90000"/>
              </a:lnSpc>
              <a:spcBef>
                <a:spcPts val="0"/>
              </a:spcBef>
              <a:spcAft>
                <a:spcPts val="0"/>
              </a:spcAft>
              <a:buClr>
                <a:srgbClr val="000000"/>
              </a:buClr>
              <a:buSzPts val="2976"/>
              <a:buFont typeface="Arial"/>
              <a:buNone/>
            </a:pPr>
            <a:br>
              <a:rPr b="1" i="0" lang="en-US" sz="2976"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300"/>
                                        <p:tgtEl>
                                          <p:spTgt spid="77"/>
                                        </p:tgtEl>
                                        <p:attrNameLst>
                                          <p:attrName>ppt_w</p:attrName>
                                        </p:attrNameLst>
                                      </p:cBhvr>
                                      <p:tavLst>
                                        <p:tav fmla="" tm="0">
                                          <p:val>
                                            <p:strVal val="0"/>
                                          </p:val>
                                        </p:tav>
                                        <p:tav fmla="" tm="100000">
                                          <p:val>
                                            <p:strVal val="#ppt_w"/>
                                          </p:val>
                                        </p:tav>
                                      </p:tavLst>
                                    </p:anim>
                                    <p:anim calcmode="lin" valueType="num">
                                      <p:cBhvr additive="base">
                                        <p:cTn dur="300"/>
                                        <p:tgtEl>
                                          <p:spTgt spid="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pic>
        <p:nvPicPr>
          <p:cNvPr descr="Screen Shot 2019-09-03 at 10.45.49.png" id="918" name="Google Shape;918;p61"/>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pic>
        <p:nvPicPr>
          <p:cNvPr descr="Screen Shot 2019-09-03 at 11.30.41.png" id="919" name="Google Shape;919;p61"/>
          <p:cNvPicPr preferRelativeResize="0"/>
          <p:nvPr/>
        </p:nvPicPr>
        <p:blipFill rotWithShape="1">
          <a:blip r:embed="rId4">
            <a:alphaModFix/>
          </a:blip>
          <a:srcRect b="0" l="0" r="0" t="0"/>
          <a:stretch/>
        </p:blipFill>
        <p:spPr>
          <a:xfrm>
            <a:off x="271651" y="1609291"/>
            <a:ext cx="8600697" cy="363941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62"/>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925" name="Google Shape;925;p62"/>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926" name="Google Shape;926;p62"/>
          <p:cNvGrpSpPr/>
          <p:nvPr/>
        </p:nvGrpSpPr>
        <p:grpSpPr>
          <a:xfrm>
            <a:off x="211126" y="104762"/>
            <a:ext cx="980378" cy="1007347"/>
            <a:chOff x="-2" y="-2"/>
            <a:chExt cx="980377" cy="1007346"/>
          </a:xfrm>
        </p:grpSpPr>
        <p:sp>
          <p:nvSpPr>
            <p:cNvPr id="927" name="Google Shape;927;p62"/>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28" name="Google Shape;928;p62"/>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929" name="Google Shape;929;p62"/>
            <p:cNvGrpSpPr/>
            <p:nvPr/>
          </p:nvGrpSpPr>
          <p:grpSpPr>
            <a:xfrm>
              <a:off x="142132" y="146024"/>
              <a:ext cx="696262" cy="715338"/>
              <a:chOff x="-2" y="-1"/>
              <a:chExt cx="696261" cy="715337"/>
            </a:xfrm>
          </p:grpSpPr>
          <p:sp>
            <p:nvSpPr>
              <p:cNvPr id="930" name="Google Shape;930;p62"/>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931" name="Google Shape;931;p62"/>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932" name="Google Shape;932;p62"/>
          <p:cNvSpPr txBox="1"/>
          <p:nvPr/>
        </p:nvSpPr>
        <p:spPr>
          <a:xfrm>
            <a:off x="272653" y="1727200"/>
            <a:ext cx="8598694" cy="66294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Speculate on the identity of the “dark blobs” Frank noticed in Figure 3.</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Do you think these “dark blobs” could affect the secretion of insulin?</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Do you think these “dark blobs” could inhibit the liver from producing conjugated bilirubin? </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 Frank’s CT scan shows the “head” of the pancreas in the vicinity of the small intestine and the stomach. What do you think would be the effect of an enlarged pancreas on the ability of the gall bladder to send bile down the bile duct and into the small intestine? </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Why does Frank have elevated levels of bilirubin in his blood? </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Would you like to modify your diagnosis? </a:t>
            </a:r>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933" name="Google Shape;933;p62"/>
          <p:cNvGrpSpPr/>
          <p:nvPr/>
        </p:nvGrpSpPr>
        <p:grpSpPr>
          <a:xfrm>
            <a:off x="-74261" y="6205461"/>
            <a:ext cx="12248974" cy="755704"/>
            <a:chOff x="-2" y="-1"/>
            <a:chExt cx="12248973" cy="755703"/>
          </a:xfrm>
        </p:grpSpPr>
        <p:sp>
          <p:nvSpPr>
            <p:cNvPr id="934" name="Google Shape;934;p62"/>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35" name="Google Shape;935;p62"/>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936" name="Google Shape;936;p62"/>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937" name="Google Shape;937;p62"/>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26"/>
                                        </p:tgtEl>
                                        <p:attrNameLst>
                                          <p:attrName>style.visibility</p:attrName>
                                        </p:attrNameLst>
                                      </p:cBhvr>
                                      <p:to>
                                        <p:strVal val="visible"/>
                                      </p:to>
                                    </p:set>
                                    <p:anim calcmode="lin" valueType="num">
                                      <p:cBhvr additive="base">
                                        <p:cTn dur="300"/>
                                        <p:tgtEl>
                                          <p:spTgt spid="926"/>
                                        </p:tgtEl>
                                        <p:attrNameLst>
                                          <p:attrName>ppt_w</p:attrName>
                                        </p:attrNameLst>
                                      </p:cBhvr>
                                      <p:tavLst>
                                        <p:tav fmla="" tm="0">
                                          <p:val>
                                            <p:strVal val="0"/>
                                          </p:val>
                                        </p:tav>
                                        <p:tav fmla="" tm="100000">
                                          <p:val>
                                            <p:strVal val="#ppt_w"/>
                                          </p:val>
                                        </p:tav>
                                      </p:tavLst>
                                    </p:anim>
                                    <p:anim calcmode="lin" valueType="num">
                                      <p:cBhvr additive="base">
                                        <p:cTn dur="300"/>
                                        <p:tgtEl>
                                          <p:spTgt spid="9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63"/>
          <p:cNvSpPr/>
          <p:nvPr/>
        </p:nvSpPr>
        <p:spPr>
          <a:xfrm>
            <a:off x="-4175" y="872739"/>
            <a:ext cx="9152350" cy="492063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43" name="Google Shape;943;p63"/>
          <p:cNvSpPr txBox="1"/>
          <p:nvPr/>
        </p:nvSpPr>
        <p:spPr>
          <a:xfrm>
            <a:off x="111547" y="1569885"/>
            <a:ext cx="8644599" cy="5832226"/>
          </a:xfrm>
          <a:prstGeom prst="rect">
            <a:avLst/>
          </a:prstGeom>
          <a:noFill/>
          <a:ln>
            <a:noFill/>
          </a:ln>
        </p:spPr>
        <p:txBody>
          <a:bodyPr anchorCtr="0" anchor="ctr" bIns="38125" lIns="38125" spcFirstLastPara="1" rIns="38125" wrap="square" tIns="38125">
            <a:spAutoFit/>
          </a:bodyPr>
          <a:lstStyle/>
          <a:p>
            <a:pPr indent="-444500" lvl="0" marL="403278"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a:t>
            </a:r>
            <a:r>
              <a:rPr b="1" i="0" lang="en-US" sz="3700" u="none" cap="none" strike="noStrike">
                <a:solidFill>
                  <a:srgbClr val="F1F1F1"/>
                </a:solidFill>
                <a:latin typeface="Times New Roman"/>
                <a:ea typeface="Times New Roman"/>
                <a:cs typeface="Times New Roman"/>
                <a:sym typeface="Times New Roman"/>
              </a:rPr>
              <a:t>Reference: </a:t>
            </a:r>
            <a:endParaRPr/>
          </a:p>
          <a:p>
            <a:pPr indent="-403278" lvl="0" marL="403278"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Saladin, Anatomy &amp; Physiology, McGraw Hill, New York,2018</a:t>
            </a:r>
            <a:endParaRPr/>
          </a:p>
          <a:p>
            <a:pPr indent="-403278" lvl="0" marL="403278"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National center for case study teaching in science. https://sciencecases.lib.buffalo.edu/</a:t>
            </a:r>
            <a:endParaRPr/>
          </a:p>
          <a:p>
            <a:pPr indent="-168328" lvl="0" marL="403278" marR="0" rtl="0" algn="l">
              <a:lnSpc>
                <a:spcPct val="150000"/>
              </a:lnSpc>
              <a:spcBef>
                <a:spcPts val="1500"/>
              </a:spcBef>
              <a:spcAft>
                <a:spcPts val="0"/>
              </a:spcAft>
              <a:buClr>
                <a:srgbClr val="F1F1F1"/>
              </a:buClr>
              <a:buSzPts val="3700"/>
              <a:buFont typeface="Times New Roman"/>
              <a:buNone/>
            </a:pPr>
            <a:r>
              <a:t/>
            </a:r>
            <a:endParaRPr b="0" i="0" sz="3700" u="none" cap="none" strike="noStrike">
              <a:solidFill>
                <a:srgbClr val="000000"/>
              </a:solidFill>
              <a:latin typeface="Merriweather Sans"/>
              <a:ea typeface="Merriweather Sans"/>
              <a:cs typeface="Merriweather Sans"/>
              <a:sym typeface="Merriweather Sans"/>
            </a:endParaRPr>
          </a:p>
          <a:p>
            <a:pPr indent="0" lvl="0" marL="69133" marR="0" rtl="0" algn="r">
              <a:lnSpc>
                <a:spcPct val="100000"/>
              </a:lnSpc>
              <a:spcBef>
                <a:spcPts val="0"/>
              </a:spcBef>
              <a:spcAft>
                <a:spcPts val="0"/>
              </a:spcAft>
              <a:buClr>
                <a:srgbClr val="474747"/>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8"/>
          <p:cNvSpPr txBox="1"/>
          <p:nvPr>
            <p:ph idx="4294967295" type="sldNum"/>
          </p:nvPr>
        </p:nvSpPr>
        <p:spPr>
          <a:xfrm>
            <a:off x="8940979" y="6324599"/>
            <a:ext cx="203020"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89" name="Google Shape;89;p8"/>
          <p:cNvSpPr txBox="1"/>
          <p:nvPr>
            <p:ph idx="4294967295" type="title"/>
          </p:nvPr>
        </p:nvSpPr>
        <p:spPr>
          <a:xfrm>
            <a:off x="-2679702" y="25400"/>
            <a:ext cx="9144004" cy="14319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Innervation</a:t>
            </a:r>
            <a:endParaRPr/>
          </a:p>
        </p:txBody>
      </p:sp>
      <p:sp>
        <p:nvSpPr>
          <p:cNvPr id="90" name="Google Shape;90;p8"/>
          <p:cNvSpPr txBox="1"/>
          <p:nvPr>
            <p:ph idx="4294967295" type="body"/>
          </p:nvPr>
        </p:nvSpPr>
        <p:spPr>
          <a:xfrm>
            <a:off x="57695" y="1266576"/>
            <a:ext cx="8626476" cy="1832224"/>
          </a:xfrm>
          <a:prstGeom prst="rect">
            <a:avLst/>
          </a:prstGeom>
          <a:noFill/>
          <a:ln>
            <a:noFill/>
          </a:ln>
        </p:spPr>
        <p:txBody>
          <a:bodyPr anchorCtr="0" anchor="t" bIns="45700" lIns="45700" spcFirstLastPara="1" rIns="45700" wrap="square" tIns="45700">
            <a:normAutofit/>
          </a:bodyPr>
          <a:lstStyle/>
          <a:p>
            <a:pPr indent="-190500" lvl="0" marL="3429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parasympathetic fibers </a:t>
            </a:r>
            <a:r>
              <a:rPr b="0" lang="en-US"/>
              <a:t>from vagus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sympathetic fibers </a:t>
            </a:r>
            <a:r>
              <a:rPr b="0" lang="en-US"/>
              <a:t>from celiac ganglia</a:t>
            </a:r>
            <a:endParaRPr/>
          </a:p>
        </p:txBody>
      </p:sp>
      <p:sp>
        <p:nvSpPr>
          <p:cNvPr id="91" name="Google Shape;91;p8"/>
          <p:cNvSpPr txBox="1"/>
          <p:nvPr/>
        </p:nvSpPr>
        <p:spPr>
          <a:xfrm>
            <a:off x="-2933702" y="2971800"/>
            <a:ext cx="9144004" cy="14319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Circulation</a:t>
            </a:r>
            <a:endParaRPr/>
          </a:p>
        </p:txBody>
      </p:sp>
      <p:sp>
        <p:nvSpPr>
          <p:cNvPr id="92" name="Google Shape;92;p8"/>
          <p:cNvSpPr txBox="1"/>
          <p:nvPr/>
        </p:nvSpPr>
        <p:spPr>
          <a:xfrm>
            <a:off x="243681" y="4221385"/>
            <a:ext cx="8076705" cy="2047430"/>
          </a:xfrm>
          <a:prstGeom prst="rect">
            <a:avLst/>
          </a:prstGeom>
          <a:noFill/>
          <a:ln>
            <a:noFill/>
          </a:ln>
        </p:spPr>
        <p:txBody>
          <a:bodyPr anchorCtr="0" anchor="ctr" bIns="50800" lIns="50800" spcFirstLastPara="1" rIns="50800" wrap="square" tIns="508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supplied with blood by branches of the </a:t>
            </a:r>
            <a:r>
              <a:rPr b="1" i="0" lang="en-US" sz="2400" u="none" cap="none" strike="noStrike">
                <a:solidFill>
                  <a:srgbClr val="000000"/>
                </a:solidFill>
                <a:latin typeface="Arial"/>
                <a:ea typeface="Arial"/>
                <a:cs typeface="Arial"/>
                <a:sym typeface="Arial"/>
              </a:rPr>
              <a:t>celiac trunk</a:t>
            </a:r>
            <a:endParaRPr/>
          </a:p>
          <a:p>
            <a:pPr indent="-215900" lvl="0" marL="342900" marR="0" rtl="0" algn="l">
              <a:lnSpc>
                <a:spcPct val="100000"/>
              </a:lnSpc>
              <a:spcBef>
                <a:spcPts val="7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342900" lvl="0" marL="342900" marR="0" rtl="0" algn="l">
              <a:lnSpc>
                <a:spcPct val="100000"/>
              </a:lnSpc>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all blood drained from stomach and intestines enters </a:t>
            </a:r>
            <a:r>
              <a:rPr b="1" i="0" lang="en-US" sz="2400" u="none" cap="none" strike="noStrike">
                <a:solidFill>
                  <a:srgbClr val="000000"/>
                </a:solidFill>
                <a:latin typeface="Arial"/>
                <a:ea typeface="Arial"/>
                <a:cs typeface="Arial"/>
                <a:sym typeface="Arial"/>
              </a:rPr>
              <a:t>hepatic portal circulation </a:t>
            </a:r>
            <a:r>
              <a:rPr b="0" i="0" lang="en-US" sz="2400" u="none" cap="none" strike="noStrike">
                <a:solidFill>
                  <a:srgbClr val="000000"/>
                </a:solidFill>
                <a:latin typeface="Arial"/>
                <a:ea typeface="Arial"/>
                <a:cs typeface="Arial"/>
                <a:sym typeface="Arial"/>
              </a:rPr>
              <a:t>and is filtered through liver before returning to heart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9"/>
          <p:cNvSpPr txBox="1"/>
          <p:nvPr>
            <p:ph idx="4294967295" type="sldNum"/>
          </p:nvPr>
        </p:nvSpPr>
        <p:spPr>
          <a:xfrm>
            <a:off x="8940978" y="6324599"/>
            <a:ext cx="203021"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98" name="Google Shape;98;p9"/>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 Innervation of the Stomach</a:t>
            </a:r>
            <a:endParaRPr/>
          </a:p>
        </p:txBody>
      </p:sp>
      <p:cxnSp>
        <p:nvCxnSpPr>
          <p:cNvPr id="99" name="Google Shape;99;p9"/>
          <p:cNvCxnSpPr/>
          <p:nvPr/>
        </p:nvCxnSpPr>
        <p:spPr>
          <a:xfrm flipH="1" rot="10800000">
            <a:off x="1184274" y="4295773"/>
            <a:ext cx="119065" cy="850903"/>
          </a:xfrm>
          <a:prstGeom prst="straightConnector1">
            <a:avLst/>
          </a:prstGeom>
          <a:noFill/>
          <a:ln cap="flat" cmpd="sng" w="19050">
            <a:solidFill>
              <a:srgbClr val="FFFFFF"/>
            </a:solidFill>
            <a:prstDash val="solid"/>
            <a:round/>
            <a:headEnd len="sm" w="sm" type="none"/>
            <a:tailEnd len="sm" w="sm" type="none"/>
          </a:ln>
        </p:spPr>
      </p:cxnSp>
      <p:sp>
        <p:nvSpPr>
          <p:cNvPr id="100" name="Google Shape;100;p9"/>
          <p:cNvSpPr/>
          <p:nvPr/>
        </p:nvSpPr>
        <p:spPr>
          <a:xfrm>
            <a:off x="1057274" y="3171824"/>
            <a:ext cx="1073151" cy="1168402"/>
          </a:xfrm>
          <a:custGeom>
            <a:rect b="b" l="l" r="r" t="t"/>
            <a:pathLst>
              <a:path extrusionOk="0" h="21600" w="21600">
                <a:moveTo>
                  <a:pt x="0" y="0"/>
                </a:moveTo>
                <a:lnTo>
                  <a:pt x="11732"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01" name="Google Shape;101;p9"/>
          <p:cNvSpPr/>
          <p:nvPr/>
        </p:nvSpPr>
        <p:spPr>
          <a:xfrm>
            <a:off x="1020762" y="3719512"/>
            <a:ext cx="557214" cy="735015"/>
          </a:xfrm>
          <a:custGeom>
            <a:rect b="b" l="l" r="r" t="t"/>
            <a:pathLst>
              <a:path extrusionOk="0" h="21600" w="21600">
                <a:moveTo>
                  <a:pt x="0" y="0"/>
                </a:moveTo>
                <a:lnTo>
                  <a:pt x="579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02" name="Google Shape;102;p9"/>
          <p:cNvSpPr/>
          <p:nvPr/>
        </p:nvSpPr>
        <p:spPr>
          <a:xfrm>
            <a:off x="1060450" y="3543300"/>
            <a:ext cx="528638" cy="747713"/>
          </a:xfrm>
          <a:custGeom>
            <a:rect b="b" l="l" r="r" t="t"/>
            <a:pathLst>
              <a:path extrusionOk="0" h="21600" w="21600">
                <a:moveTo>
                  <a:pt x="0" y="0"/>
                </a:moveTo>
                <a:lnTo>
                  <a:pt x="6265"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03" name="Google Shape;103;p9"/>
          <p:cNvSpPr/>
          <p:nvPr/>
        </p:nvSpPr>
        <p:spPr>
          <a:xfrm>
            <a:off x="1323975" y="3344862"/>
            <a:ext cx="534988" cy="936627"/>
          </a:xfrm>
          <a:custGeom>
            <a:rect b="b" l="l" r="r" t="t"/>
            <a:pathLst>
              <a:path extrusionOk="0" h="21600" w="21600">
                <a:moveTo>
                  <a:pt x="0" y="0"/>
                </a:moveTo>
                <a:lnTo>
                  <a:pt x="410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04" name="Google Shape;104;p9"/>
          <p:cNvCxnSpPr/>
          <p:nvPr/>
        </p:nvCxnSpPr>
        <p:spPr>
          <a:xfrm>
            <a:off x="4370387" y="1647825"/>
            <a:ext cx="642941" cy="0"/>
          </a:xfrm>
          <a:prstGeom prst="straightConnector1">
            <a:avLst/>
          </a:prstGeom>
          <a:noFill/>
          <a:ln cap="flat" cmpd="sng" w="19050">
            <a:solidFill>
              <a:srgbClr val="FFFFFF"/>
            </a:solidFill>
            <a:prstDash val="solid"/>
            <a:round/>
            <a:headEnd len="sm" w="sm" type="none"/>
            <a:tailEnd len="sm" w="sm" type="none"/>
          </a:ln>
        </p:spPr>
      </p:cxnSp>
      <p:pic>
        <p:nvPicPr>
          <p:cNvPr descr="Screen Shot 2019-09-03 at 09.48.51.png" id="105" name="Google Shape;105;p9"/>
          <p:cNvPicPr preferRelativeResize="0"/>
          <p:nvPr/>
        </p:nvPicPr>
        <p:blipFill rotWithShape="1">
          <a:blip r:embed="rId3">
            <a:alphaModFix/>
          </a:blip>
          <a:srcRect b="0" l="0" r="0" t="0"/>
          <a:stretch/>
        </p:blipFill>
        <p:spPr>
          <a:xfrm>
            <a:off x="485197" y="1090375"/>
            <a:ext cx="4233451" cy="5126532"/>
          </a:xfrm>
          <a:prstGeom prst="rect">
            <a:avLst/>
          </a:prstGeom>
          <a:noFill/>
          <a:ln>
            <a:noFill/>
          </a:ln>
        </p:spPr>
      </p:pic>
      <p:pic>
        <p:nvPicPr>
          <p:cNvPr descr="Screen Shot 2019-09-03 at 09.52.43.png" id="106" name="Google Shape;106;p9"/>
          <p:cNvPicPr preferRelativeResize="0"/>
          <p:nvPr/>
        </p:nvPicPr>
        <p:blipFill rotWithShape="1">
          <a:blip r:embed="rId4">
            <a:alphaModFix/>
          </a:blip>
          <a:srcRect b="0" l="0" r="0" t="0"/>
          <a:stretch/>
        </p:blipFill>
        <p:spPr>
          <a:xfrm>
            <a:off x="4943775" y="1208015"/>
            <a:ext cx="4067324" cy="5204794"/>
          </a:xfrm>
          <a:prstGeom prst="rect">
            <a:avLst/>
          </a:prstGeom>
          <a:noFill/>
          <a:ln>
            <a:noFill/>
          </a:ln>
        </p:spPr>
      </p:pic>
      <p:sp>
        <p:nvSpPr>
          <p:cNvPr id="107" name="Google Shape;107;p9"/>
          <p:cNvSpPr txBox="1"/>
          <p:nvPr/>
        </p:nvSpPr>
        <p:spPr>
          <a:xfrm>
            <a:off x="1293812" y="6287009"/>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txBox="1"/>
          <p:nvPr>
            <p:ph idx="4294967295" type="sldNum"/>
          </p:nvPr>
        </p:nvSpPr>
        <p:spPr>
          <a:xfrm>
            <a:off x="8842097" y="6324599"/>
            <a:ext cx="301904"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113" name="Google Shape;113;p10"/>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 blood supply to the Stomach</a:t>
            </a:r>
            <a:endParaRPr/>
          </a:p>
        </p:txBody>
      </p:sp>
      <p:cxnSp>
        <p:nvCxnSpPr>
          <p:cNvPr id="114" name="Google Shape;114;p10"/>
          <p:cNvCxnSpPr/>
          <p:nvPr/>
        </p:nvCxnSpPr>
        <p:spPr>
          <a:xfrm flipH="1" rot="10800000">
            <a:off x="1184274" y="4295773"/>
            <a:ext cx="119065" cy="850903"/>
          </a:xfrm>
          <a:prstGeom prst="straightConnector1">
            <a:avLst/>
          </a:prstGeom>
          <a:noFill/>
          <a:ln cap="flat" cmpd="sng" w="19050">
            <a:solidFill>
              <a:srgbClr val="FFFFFF"/>
            </a:solidFill>
            <a:prstDash val="solid"/>
            <a:round/>
            <a:headEnd len="sm" w="sm" type="none"/>
            <a:tailEnd len="sm" w="sm" type="none"/>
          </a:ln>
        </p:spPr>
      </p:cxnSp>
      <p:sp>
        <p:nvSpPr>
          <p:cNvPr id="115" name="Google Shape;115;p10"/>
          <p:cNvSpPr/>
          <p:nvPr/>
        </p:nvSpPr>
        <p:spPr>
          <a:xfrm>
            <a:off x="1057274" y="3171824"/>
            <a:ext cx="1073151" cy="1168402"/>
          </a:xfrm>
          <a:custGeom>
            <a:rect b="b" l="l" r="r" t="t"/>
            <a:pathLst>
              <a:path extrusionOk="0" h="21600" w="21600">
                <a:moveTo>
                  <a:pt x="0" y="0"/>
                </a:moveTo>
                <a:lnTo>
                  <a:pt x="11732"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16" name="Google Shape;116;p10"/>
          <p:cNvSpPr/>
          <p:nvPr/>
        </p:nvSpPr>
        <p:spPr>
          <a:xfrm>
            <a:off x="1020762" y="3719512"/>
            <a:ext cx="557214" cy="735015"/>
          </a:xfrm>
          <a:custGeom>
            <a:rect b="b" l="l" r="r" t="t"/>
            <a:pathLst>
              <a:path extrusionOk="0" h="21600" w="21600">
                <a:moveTo>
                  <a:pt x="0" y="0"/>
                </a:moveTo>
                <a:lnTo>
                  <a:pt x="579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17" name="Google Shape;117;p10"/>
          <p:cNvSpPr/>
          <p:nvPr/>
        </p:nvSpPr>
        <p:spPr>
          <a:xfrm>
            <a:off x="1060450" y="3543300"/>
            <a:ext cx="528638" cy="747713"/>
          </a:xfrm>
          <a:custGeom>
            <a:rect b="b" l="l" r="r" t="t"/>
            <a:pathLst>
              <a:path extrusionOk="0" h="21600" w="21600">
                <a:moveTo>
                  <a:pt x="0" y="0"/>
                </a:moveTo>
                <a:lnTo>
                  <a:pt x="6265"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18" name="Google Shape;118;p10"/>
          <p:cNvSpPr/>
          <p:nvPr/>
        </p:nvSpPr>
        <p:spPr>
          <a:xfrm>
            <a:off x="1323975" y="3344862"/>
            <a:ext cx="534988" cy="936627"/>
          </a:xfrm>
          <a:custGeom>
            <a:rect b="b" l="l" r="r" t="t"/>
            <a:pathLst>
              <a:path extrusionOk="0" h="21600" w="21600">
                <a:moveTo>
                  <a:pt x="0" y="0"/>
                </a:moveTo>
                <a:lnTo>
                  <a:pt x="410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19" name="Google Shape;119;p10"/>
          <p:cNvCxnSpPr/>
          <p:nvPr/>
        </p:nvCxnSpPr>
        <p:spPr>
          <a:xfrm>
            <a:off x="4370387" y="1647825"/>
            <a:ext cx="642941" cy="0"/>
          </a:xfrm>
          <a:prstGeom prst="straightConnector1">
            <a:avLst/>
          </a:prstGeom>
          <a:noFill/>
          <a:ln cap="flat" cmpd="sng" w="19050">
            <a:solidFill>
              <a:srgbClr val="FFFFFF"/>
            </a:solidFill>
            <a:prstDash val="solid"/>
            <a:round/>
            <a:headEnd len="sm" w="sm" type="none"/>
            <a:tailEnd len="sm" w="sm" type="none"/>
          </a:ln>
        </p:spPr>
      </p:cxnSp>
      <p:grpSp>
        <p:nvGrpSpPr>
          <p:cNvPr id="120" name="Google Shape;120;p10"/>
          <p:cNvGrpSpPr/>
          <p:nvPr/>
        </p:nvGrpSpPr>
        <p:grpSpPr>
          <a:xfrm>
            <a:off x="1116803" y="1349576"/>
            <a:ext cx="6910394" cy="4807059"/>
            <a:chOff x="-2" y="-1"/>
            <a:chExt cx="6910393" cy="4807058"/>
          </a:xfrm>
        </p:grpSpPr>
        <p:pic>
          <p:nvPicPr>
            <p:cNvPr descr="sal25693_20_30b" id="121" name="Google Shape;121;p10"/>
            <p:cNvPicPr preferRelativeResize="0"/>
            <p:nvPr/>
          </p:nvPicPr>
          <p:blipFill rotWithShape="1">
            <a:blip r:embed="rId3">
              <a:alphaModFix/>
            </a:blip>
            <a:srcRect b="0" l="0" r="0" t="0"/>
            <a:stretch/>
          </p:blipFill>
          <p:spPr>
            <a:xfrm>
              <a:off x="-2" y="-1"/>
              <a:ext cx="6891720" cy="4807058"/>
            </a:xfrm>
            <a:prstGeom prst="rect">
              <a:avLst/>
            </a:prstGeom>
            <a:noFill/>
            <a:ln>
              <a:noFill/>
            </a:ln>
          </p:spPr>
        </p:pic>
        <p:sp>
          <p:nvSpPr>
            <p:cNvPr id="122" name="Google Shape;122;p10"/>
            <p:cNvSpPr txBox="1"/>
            <p:nvPr/>
          </p:nvSpPr>
          <p:spPr>
            <a:xfrm>
              <a:off x="2052509" y="4155931"/>
              <a:ext cx="297535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 Celiac circulation to the stomach</a:t>
              </a:r>
              <a:endParaRPr/>
            </a:p>
          </p:txBody>
        </p:sp>
        <p:sp>
          <p:nvSpPr>
            <p:cNvPr id="123" name="Google Shape;123;p10"/>
            <p:cNvSpPr txBox="1"/>
            <p:nvPr/>
          </p:nvSpPr>
          <p:spPr>
            <a:xfrm>
              <a:off x="4568575" y="302785"/>
              <a:ext cx="113645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Left gastric a.</a:t>
              </a:r>
              <a:endParaRPr/>
            </a:p>
          </p:txBody>
        </p:sp>
        <p:sp>
          <p:nvSpPr>
            <p:cNvPr id="124" name="Google Shape;124;p10"/>
            <p:cNvSpPr txBox="1"/>
            <p:nvPr/>
          </p:nvSpPr>
          <p:spPr>
            <a:xfrm>
              <a:off x="5771677" y="2081983"/>
              <a:ext cx="82202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Splenic a.</a:t>
              </a:r>
              <a:endParaRPr/>
            </a:p>
          </p:txBody>
        </p:sp>
        <p:sp>
          <p:nvSpPr>
            <p:cNvPr id="125" name="Google Shape;125;p10"/>
            <p:cNvSpPr txBox="1"/>
            <p:nvPr/>
          </p:nvSpPr>
          <p:spPr>
            <a:xfrm>
              <a:off x="227757" y="2317781"/>
              <a:ext cx="126021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Right gastric a.</a:t>
              </a:r>
              <a:endParaRPr/>
            </a:p>
          </p:txBody>
        </p:sp>
        <p:cxnSp>
          <p:nvCxnSpPr>
            <p:cNvPr id="126" name="Google Shape;126;p10"/>
            <p:cNvCxnSpPr/>
            <p:nvPr/>
          </p:nvCxnSpPr>
          <p:spPr>
            <a:xfrm>
              <a:off x="1623786" y="2430321"/>
              <a:ext cx="1045014" cy="2683"/>
            </a:xfrm>
            <a:prstGeom prst="straightConnector1">
              <a:avLst/>
            </a:prstGeom>
            <a:noFill/>
            <a:ln cap="flat" cmpd="sng" w="11100">
              <a:solidFill>
                <a:srgbClr val="000000"/>
              </a:solidFill>
              <a:prstDash val="solid"/>
              <a:round/>
              <a:headEnd len="sm" w="sm" type="none"/>
              <a:tailEnd len="sm" w="sm" type="none"/>
            </a:ln>
          </p:spPr>
        </p:cxnSp>
        <p:cxnSp>
          <p:nvCxnSpPr>
            <p:cNvPr id="127" name="Google Shape;127;p10"/>
            <p:cNvCxnSpPr/>
            <p:nvPr/>
          </p:nvCxnSpPr>
          <p:spPr>
            <a:xfrm>
              <a:off x="4238993" y="2183806"/>
              <a:ext cx="1438903" cy="2"/>
            </a:xfrm>
            <a:prstGeom prst="straightConnector1">
              <a:avLst/>
            </a:prstGeom>
            <a:noFill/>
            <a:ln cap="flat" cmpd="sng" w="11100">
              <a:solidFill>
                <a:srgbClr val="000000"/>
              </a:solidFill>
              <a:prstDash val="solid"/>
              <a:round/>
              <a:headEnd len="sm" w="sm" type="none"/>
              <a:tailEnd len="sm" w="sm" type="none"/>
            </a:ln>
          </p:spPr>
        </p:cxnSp>
        <p:cxnSp>
          <p:nvCxnSpPr>
            <p:cNvPr id="128" name="Google Shape;128;p10"/>
            <p:cNvCxnSpPr/>
            <p:nvPr/>
          </p:nvCxnSpPr>
          <p:spPr>
            <a:xfrm>
              <a:off x="4683794" y="680597"/>
              <a:ext cx="1007501" cy="2682"/>
            </a:xfrm>
            <a:prstGeom prst="straightConnector1">
              <a:avLst/>
            </a:prstGeom>
            <a:noFill/>
            <a:ln cap="flat" cmpd="sng" w="11100">
              <a:solidFill>
                <a:srgbClr val="000000"/>
              </a:solidFill>
              <a:prstDash val="solid"/>
              <a:round/>
              <a:headEnd len="sm" w="sm" type="none"/>
              <a:tailEnd len="sm" w="sm" type="none"/>
            </a:ln>
          </p:spPr>
        </p:cxnSp>
        <p:sp>
          <p:nvSpPr>
            <p:cNvPr id="129" name="Google Shape;129;p10"/>
            <p:cNvSpPr/>
            <p:nvPr/>
          </p:nvSpPr>
          <p:spPr>
            <a:xfrm>
              <a:off x="4959784" y="2465155"/>
              <a:ext cx="731511" cy="235802"/>
            </a:xfrm>
            <a:custGeom>
              <a:rect b="b" l="l" r="r" t="t"/>
              <a:pathLst>
                <a:path extrusionOk="0" h="21600" w="21600">
                  <a:moveTo>
                    <a:pt x="21600" y="21600"/>
                  </a:moveTo>
                  <a:lnTo>
                    <a:pt x="9197"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30" name="Google Shape;130;p10"/>
            <p:cNvSpPr/>
            <p:nvPr/>
          </p:nvSpPr>
          <p:spPr>
            <a:xfrm>
              <a:off x="3796873" y="3327960"/>
              <a:ext cx="1899781" cy="235801"/>
            </a:xfrm>
            <a:custGeom>
              <a:rect b="b" l="l" r="r" t="t"/>
              <a:pathLst>
                <a:path extrusionOk="0" h="21600" w="21600">
                  <a:moveTo>
                    <a:pt x="21600" y="21600"/>
                  </a:moveTo>
                  <a:lnTo>
                    <a:pt x="3086"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31" name="Google Shape;131;p10"/>
            <p:cNvSpPr/>
            <p:nvPr/>
          </p:nvSpPr>
          <p:spPr>
            <a:xfrm>
              <a:off x="3338676" y="407286"/>
              <a:ext cx="1082528" cy="1409428"/>
            </a:xfrm>
            <a:custGeom>
              <a:rect b="b" l="l" r="r" t="t"/>
              <a:pathLst>
                <a:path extrusionOk="0" h="21600" w="21600">
                  <a:moveTo>
                    <a:pt x="0" y="21600"/>
                  </a:moveTo>
                  <a:lnTo>
                    <a:pt x="12074" y="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32" name="Google Shape;132;p10"/>
            <p:cNvCxnSpPr/>
            <p:nvPr/>
          </p:nvCxnSpPr>
          <p:spPr>
            <a:xfrm>
              <a:off x="1835468" y="2789378"/>
              <a:ext cx="876204" cy="3"/>
            </a:xfrm>
            <a:prstGeom prst="straightConnector1">
              <a:avLst/>
            </a:prstGeom>
            <a:noFill/>
            <a:ln cap="flat" cmpd="sng" w="11100">
              <a:solidFill>
                <a:srgbClr val="000000"/>
              </a:solidFill>
              <a:prstDash val="solid"/>
              <a:round/>
              <a:headEnd len="sm" w="sm" type="none"/>
              <a:tailEnd len="sm" w="sm" type="none"/>
            </a:ln>
          </p:spPr>
        </p:cxnSp>
        <p:cxnSp>
          <p:nvCxnSpPr>
            <p:cNvPr id="133" name="Google Shape;133;p10"/>
            <p:cNvCxnSpPr/>
            <p:nvPr/>
          </p:nvCxnSpPr>
          <p:spPr>
            <a:xfrm flipH="1" rot="10800000">
              <a:off x="5008016" y="691315"/>
              <a:ext cx="367096" cy="334942"/>
            </a:xfrm>
            <a:prstGeom prst="straightConnector1">
              <a:avLst/>
            </a:prstGeom>
            <a:noFill/>
            <a:ln cap="flat" cmpd="sng" w="11100">
              <a:solidFill>
                <a:srgbClr val="000000"/>
              </a:solidFill>
              <a:prstDash val="solid"/>
              <a:round/>
              <a:headEnd len="sm" w="sm" type="none"/>
              <a:tailEnd len="sm" w="sm" type="none"/>
            </a:ln>
          </p:spPr>
        </p:cxnSp>
        <p:sp>
          <p:nvSpPr>
            <p:cNvPr id="134" name="Google Shape;134;p10"/>
            <p:cNvSpPr txBox="1"/>
            <p:nvPr/>
          </p:nvSpPr>
          <p:spPr>
            <a:xfrm>
              <a:off x="5758279" y="576095"/>
              <a:ext cx="774467"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Short</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gastric a.</a:t>
              </a:r>
              <a:endParaRPr/>
            </a:p>
          </p:txBody>
        </p:sp>
        <p:sp>
          <p:nvSpPr>
            <p:cNvPr id="135" name="Google Shape;135;p10"/>
            <p:cNvSpPr txBox="1"/>
            <p:nvPr/>
          </p:nvSpPr>
          <p:spPr>
            <a:xfrm>
              <a:off x="5771677" y="2593772"/>
              <a:ext cx="1012273" cy="2252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Left gastro-</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omental a.</a:t>
              </a:r>
              <a:endParaRPr/>
            </a:p>
          </p:txBody>
        </p:sp>
        <p:sp>
          <p:nvSpPr>
            <p:cNvPr id="136" name="Google Shape;136;p10"/>
            <p:cNvSpPr txBox="1"/>
            <p:nvPr/>
          </p:nvSpPr>
          <p:spPr>
            <a:xfrm>
              <a:off x="5774357" y="3459257"/>
              <a:ext cx="1136034"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Right gastro-</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omental a.</a:t>
              </a:r>
              <a:endParaRPr/>
            </a:p>
          </p:txBody>
        </p:sp>
        <p:sp>
          <p:nvSpPr>
            <p:cNvPr id="137" name="Google Shape;137;p10"/>
            <p:cNvSpPr txBox="1"/>
            <p:nvPr/>
          </p:nvSpPr>
          <p:spPr>
            <a:xfrm>
              <a:off x="227758" y="2671479"/>
              <a:ext cx="152699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Gastroduodenal a.</a:t>
              </a:r>
              <a:endParaRPr/>
            </a:p>
          </p:txBody>
        </p:sp>
      </p:grpSp>
      <p:sp>
        <p:nvSpPr>
          <p:cNvPr id="138" name="Google Shape;138;p10"/>
          <p:cNvSpPr txBox="1"/>
          <p:nvPr/>
        </p:nvSpPr>
        <p:spPr>
          <a:xfrm>
            <a:off x="2879724" y="1155700"/>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1F1F1"/>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